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57" r:id="rId3"/>
    <p:sldId id="292" r:id="rId4"/>
    <p:sldId id="295" r:id="rId5"/>
    <p:sldId id="300" r:id="rId6"/>
    <p:sldId id="301" r:id="rId7"/>
    <p:sldId id="293" r:id="rId8"/>
    <p:sldId id="296" r:id="rId9"/>
    <p:sldId id="297" r:id="rId10"/>
    <p:sldId id="298" r:id="rId11"/>
    <p:sldId id="299" r:id="rId12"/>
    <p:sldId id="278" r:id="rId13"/>
    <p:sldId id="291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0000FF"/>
    <a:srgbClr val="8E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Stile con tema 2 - Color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6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publish issue 3/2012 (December)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Fagaras</a:t>
          </a:r>
          <a:r>
            <a:rPr lang="it-IT" b="0" i="0" u="none" dirty="0" smtClean="0">
              <a:solidFill>
                <a:schemeClr val="bg1"/>
              </a:solidFill>
            </a:rPr>
            <a:t> Team</a:t>
          </a:r>
          <a:endParaRPr lang="it-IT" b="0" i="0" u="none" dirty="0" smtClean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63958D7-73F3-4068-B2B8-EED51D67DEF5}" type="presOf" srcId="{395CE4B1-5753-4CC1-BD40-BA163285D0F1}" destId="{EC573EE4-C7DD-4896-9B2E-59AC640111F6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23DBF6F6-DC17-4904-9C0F-3B1F9EB9780E}" type="presOf" srcId="{DEF7380C-80A9-43C9-B9CB-2471164D41AF}" destId="{42A551D4-2FEA-4FCB-9B51-211D70DD657E}" srcOrd="0" destOrd="0" presId="urn:microsoft.com/office/officeart/2005/8/layout/arrow5"/>
    <dgm:cxn modelId="{CDBDC8C6-0035-4FBA-A249-831CD151A344}" type="presOf" srcId="{EA738A16-FC6A-422F-A8E5-7635F6AF648D}" destId="{578CF92C-8222-4E3A-BE56-C9043DE13AFD}" srcOrd="0" destOrd="0" presId="urn:microsoft.com/office/officeart/2005/8/layout/arrow5"/>
    <dgm:cxn modelId="{5949AB48-B82B-467B-AEC9-CA238AA42BF6}" type="presParOf" srcId="{EC573EE4-C7DD-4896-9B2E-59AC640111F6}" destId="{578CF92C-8222-4E3A-BE56-C9043DE13AFD}" srcOrd="0" destOrd="0" presId="urn:microsoft.com/office/officeart/2005/8/layout/arrow5"/>
    <dgm:cxn modelId="{DA4D01F6-1D97-46A3-9D67-64102F02FC78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dirty="0" smtClean="0">
              <a:solidFill>
                <a:schemeClr val="bg1"/>
              </a:solidFill>
            </a:rPr>
            <a:t> the co-operation with other European magazines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16DBF4-C54F-4514-99F7-F861EE406A2B}" type="presOf" srcId="{DEF7380C-80A9-43C9-B9CB-2471164D41AF}" destId="{42A551D4-2FEA-4FCB-9B51-211D70DD657E}" srcOrd="0" destOrd="0" presId="urn:microsoft.com/office/officeart/2005/8/layout/arrow5"/>
    <dgm:cxn modelId="{2189F0B1-0DCA-4737-B870-3667288B2C7B}" type="presOf" srcId="{EA738A16-FC6A-422F-A8E5-7635F6AF648D}" destId="{578CF92C-8222-4E3A-BE56-C9043DE13AFD}" srcOrd="0" destOrd="0" presId="urn:microsoft.com/office/officeart/2005/8/layout/arrow5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28DEB9C3-6648-48C2-9E6A-245AA6F64CEF}" type="presOf" srcId="{395CE4B1-5753-4CC1-BD40-BA163285D0F1}" destId="{EC573EE4-C7DD-4896-9B2E-59AC640111F6}" srcOrd="0" destOrd="0" presId="urn:microsoft.com/office/officeart/2005/8/layout/arrow5"/>
    <dgm:cxn modelId="{30E43F88-B55B-4A2C-9876-728825AC379D}" type="presParOf" srcId="{EC573EE4-C7DD-4896-9B2E-59AC640111F6}" destId="{578CF92C-8222-4E3A-BE56-C9043DE13AFD}" srcOrd="0" destOrd="0" presId="urn:microsoft.com/office/officeart/2005/8/layout/arrow5"/>
    <dgm:cxn modelId="{968C85FC-C3D2-4FC3-B584-8FFEC9801CD6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1600" b="0" i="0" u="none" dirty="0" err="1" smtClean="0">
              <a:solidFill>
                <a:schemeClr val="bg1"/>
              </a:solidFill>
            </a:rPr>
            <a:t>Organise</a:t>
          </a:r>
          <a:r>
            <a:rPr lang="en-US" sz="1600" b="0" i="0" u="none" dirty="0" smtClean="0">
              <a:solidFill>
                <a:schemeClr val="bg1"/>
              </a:solidFill>
            </a:rPr>
            <a:t> the co-operation with other European schools and Universities</a:t>
          </a:r>
          <a:endParaRPr lang="en-GB" sz="16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Brasov</a:t>
          </a:r>
          <a:r>
            <a:rPr lang="it-IT" b="0" i="0" u="none" dirty="0" smtClean="0">
              <a:solidFill>
                <a:schemeClr val="bg1"/>
              </a:solidFill>
            </a:rPr>
            <a:t> team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8D28B92B-D16A-4806-8EF1-ED1147925045}" type="presOf" srcId="{DEF7380C-80A9-43C9-B9CB-2471164D41AF}" destId="{42A551D4-2FEA-4FCB-9B51-211D70DD657E}" srcOrd="0" destOrd="0" presId="urn:microsoft.com/office/officeart/2005/8/layout/arrow5"/>
    <dgm:cxn modelId="{4C8DDDA2-7E74-469B-94B2-26CF2997A382}" type="presOf" srcId="{EA738A16-FC6A-422F-A8E5-7635F6AF648D}" destId="{578CF92C-8222-4E3A-BE56-C9043DE13AFD}" srcOrd="0" destOrd="0" presId="urn:microsoft.com/office/officeart/2005/8/layout/arrow5"/>
    <dgm:cxn modelId="{3C943E18-5865-4625-8ECC-D1D98B841178}" type="presOf" srcId="{395CE4B1-5753-4CC1-BD40-BA163285D0F1}" destId="{EC573EE4-C7DD-4896-9B2E-59AC640111F6}" srcOrd="0" destOrd="0" presId="urn:microsoft.com/office/officeart/2005/8/layout/arrow5"/>
    <dgm:cxn modelId="{773D2686-F050-4003-AF4B-ED8087305602}" type="presParOf" srcId="{EC573EE4-C7DD-4896-9B2E-59AC640111F6}" destId="{578CF92C-8222-4E3A-BE56-C9043DE13AFD}" srcOrd="0" destOrd="0" presId="urn:microsoft.com/office/officeart/2005/8/layout/arrow5"/>
    <dgm:cxn modelId="{5CCE0F51-CC35-481D-A9B5-EEF359A83A2D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Publish EPM products on specific site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EFBFD98-1734-4747-8D40-DECAD17543B2}" type="presOf" srcId="{EA738A16-FC6A-422F-A8E5-7635F6AF648D}" destId="{578CF92C-8222-4E3A-BE56-C9043DE13AFD}" srcOrd="0" destOrd="0" presId="urn:microsoft.com/office/officeart/2005/8/layout/arrow5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12C92381-64EB-41EB-8225-B87BFE0F8C3F}" type="presOf" srcId="{DEF7380C-80A9-43C9-B9CB-2471164D41AF}" destId="{42A551D4-2FEA-4FCB-9B51-211D70DD657E}" srcOrd="0" destOrd="0" presId="urn:microsoft.com/office/officeart/2005/8/layout/arrow5"/>
    <dgm:cxn modelId="{887DF201-5ED3-4CD4-A3EF-AC94F2056068}" type="presOf" srcId="{395CE4B1-5753-4CC1-BD40-BA163285D0F1}" destId="{EC573EE4-C7DD-4896-9B2E-59AC640111F6}" srcOrd="0" destOrd="0" presId="urn:microsoft.com/office/officeart/2005/8/layout/arrow5"/>
    <dgm:cxn modelId="{EEB2FFDA-0AA6-4F7F-ABC9-EF5640ACC27B}" type="presParOf" srcId="{EC573EE4-C7DD-4896-9B2E-59AC640111F6}" destId="{578CF92C-8222-4E3A-BE56-C9043DE13AFD}" srcOrd="0" destOrd="0" presId="urn:microsoft.com/office/officeart/2005/8/layout/arrow5"/>
    <dgm:cxn modelId="{A6E0B621-ED78-44D0-BCA3-BF2344D02E73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coordinate the Comenius activities 2013-2015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83D4D3-C065-4966-AD79-23011531A910}" type="presOf" srcId="{DEF7380C-80A9-43C9-B9CB-2471164D41AF}" destId="{42A551D4-2FEA-4FCB-9B51-211D70DD657E}" srcOrd="0" destOrd="0" presId="urn:microsoft.com/office/officeart/2005/8/layout/arrow5"/>
    <dgm:cxn modelId="{E4B74C5A-C513-4155-A8AE-33260B14A503}" type="presOf" srcId="{EA738A16-FC6A-422F-A8E5-7635F6AF648D}" destId="{578CF92C-8222-4E3A-BE56-C9043DE13AFD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98A3F0E6-4552-45AD-A6C3-AEA7CAF1AE12}" type="presOf" srcId="{395CE4B1-5753-4CC1-BD40-BA163285D0F1}" destId="{EC573EE4-C7DD-4896-9B2E-59AC640111F6}" srcOrd="0" destOrd="0" presId="urn:microsoft.com/office/officeart/2005/8/layout/arrow5"/>
    <dgm:cxn modelId="{475E7385-A16E-4955-8473-CF7D43986B8F}" type="presParOf" srcId="{EC573EE4-C7DD-4896-9B2E-59AC640111F6}" destId="{578CF92C-8222-4E3A-BE56-C9043DE13AFD}" srcOrd="0" destOrd="0" presId="urn:microsoft.com/office/officeart/2005/8/layout/arrow5"/>
    <dgm:cxn modelId="{486AC9F1-C46E-464A-A71A-EB645A9AB75F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coordinate the funding project activities</a:t>
          </a:r>
          <a:endParaRPr lang="en-GB" sz="20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Kastamonu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84C8B28-A1B3-4BB1-9102-DFA968240E49}" type="presOf" srcId="{EA738A16-FC6A-422F-A8E5-7635F6AF648D}" destId="{578CF92C-8222-4E3A-BE56-C9043DE13AFD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5A447078-CD2D-438F-91A3-EE368ED2CA4E}" type="presOf" srcId="{395CE4B1-5753-4CC1-BD40-BA163285D0F1}" destId="{EC573EE4-C7DD-4896-9B2E-59AC640111F6}" srcOrd="0" destOrd="0" presId="urn:microsoft.com/office/officeart/2005/8/layout/arrow5"/>
    <dgm:cxn modelId="{C1F46B5D-0E70-485C-AB45-747050A541B4}" type="presOf" srcId="{DEF7380C-80A9-43C9-B9CB-2471164D41AF}" destId="{42A551D4-2FEA-4FCB-9B51-211D70DD657E}" srcOrd="0" destOrd="0" presId="urn:microsoft.com/office/officeart/2005/8/layout/arrow5"/>
    <dgm:cxn modelId="{86F7E800-ACF5-4A7D-A9A0-AFDD74EFC712}" type="presParOf" srcId="{EC573EE4-C7DD-4896-9B2E-59AC640111F6}" destId="{578CF92C-8222-4E3A-BE56-C9043DE13AFD}" srcOrd="0" destOrd="0" presId="urn:microsoft.com/office/officeart/2005/8/layout/arrow5"/>
    <dgm:cxn modelId="{74A92E1C-7139-4210-85DA-95C17C25DC1D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create the 2013 EPM Calendar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Thessaloniki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D6AC7989-57AC-4670-8A2F-E2AE6D469BDA}" type="presOf" srcId="{DEF7380C-80A9-43C9-B9CB-2471164D41AF}" destId="{42A551D4-2FEA-4FCB-9B51-211D70DD657E}" srcOrd="0" destOrd="0" presId="urn:microsoft.com/office/officeart/2005/8/layout/arrow5"/>
    <dgm:cxn modelId="{303F4969-7D4B-4ACA-A408-0B64697C698C}" type="presOf" srcId="{EA738A16-FC6A-422F-A8E5-7635F6AF648D}" destId="{578CF92C-8222-4E3A-BE56-C9043DE13AFD}" srcOrd="0" destOrd="0" presId="urn:microsoft.com/office/officeart/2005/8/layout/arrow5"/>
    <dgm:cxn modelId="{C73400CE-EA3D-45A9-BDB5-8E0A31769F07}" type="presOf" srcId="{395CE4B1-5753-4CC1-BD40-BA163285D0F1}" destId="{EC573EE4-C7DD-4896-9B2E-59AC640111F6}" srcOrd="0" destOrd="0" presId="urn:microsoft.com/office/officeart/2005/8/layout/arrow5"/>
    <dgm:cxn modelId="{AFAB6888-48E4-4878-9EB8-C96CDAF4734C}" type="presParOf" srcId="{EC573EE4-C7DD-4896-9B2E-59AC640111F6}" destId="{578CF92C-8222-4E3A-BE56-C9043DE13AFD}" srcOrd="0" destOrd="0" presId="urn:microsoft.com/office/officeart/2005/8/layout/arrow5"/>
    <dgm:cxn modelId="{E0779646-A802-4420-BBFB-50DCCE0D9BE5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manage the yearly Survey 2012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smtClean="0">
              <a:solidFill>
                <a:schemeClr val="bg1"/>
              </a:solidFill>
            </a:rPr>
            <a:t>127 SOU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12D469C-1F4C-4304-A809-DCFAF2EA7F49}" type="presOf" srcId="{395CE4B1-5753-4CC1-BD40-BA163285D0F1}" destId="{EC573EE4-C7DD-4896-9B2E-59AC640111F6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1BFBCF99-9F3C-4C40-9D08-5E9C7D3EDEA4}" type="presOf" srcId="{EA738A16-FC6A-422F-A8E5-7635F6AF648D}" destId="{578CF92C-8222-4E3A-BE56-C9043DE13AFD}" srcOrd="0" destOrd="0" presId="urn:microsoft.com/office/officeart/2005/8/layout/arrow5"/>
    <dgm:cxn modelId="{F6B81DE4-5864-4330-AA70-341F85B66868}" type="presOf" srcId="{DEF7380C-80A9-43C9-B9CB-2471164D41AF}" destId="{42A551D4-2FEA-4FCB-9B51-211D70DD657E}" srcOrd="0" destOrd="0" presId="urn:microsoft.com/office/officeart/2005/8/layout/arrow5"/>
    <dgm:cxn modelId="{8E8B40DD-9BF5-42B8-B8E8-FFA995AC1E60}" type="presParOf" srcId="{EC573EE4-C7DD-4896-9B2E-59AC640111F6}" destId="{578CF92C-8222-4E3A-BE56-C9043DE13AFD}" srcOrd="0" destOrd="0" presId="urn:microsoft.com/office/officeart/2005/8/layout/arrow5"/>
    <dgm:cxn modelId="{7434433B-92EF-4B0D-A0DE-4FEEA3F57A7E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</a:t>
          </a:r>
          <a:r>
            <a:rPr lang="en-US" sz="2000" b="0" i="0" u="none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dirty="0" smtClean="0">
              <a:solidFill>
                <a:schemeClr val="bg1"/>
              </a:solidFill>
            </a:rPr>
            <a:t> extra video meetings on specific editorial topics</a:t>
          </a:r>
          <a:endParaRPr lang="en-GB" sz="20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Thessaloniki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5F2F2BC-0971-4B4C-A09C-118BFD118500}" type="presOf" srcId="{EA738A16-FC6A-422F-A8E5-7635F6AF648D}" destId="{578CF92C-8222-4E3A-BE56-C9043DE13AFD}" srcOrd="0" destOrd="0" presId="urn:microsoft.com/office/officeart/2005/8/layout/arrow5"/>
    <dgm:cxn modelId="{E8C70A26-806A-47D4-B178-B2EAD36697BA}" type="presOf" srcId="{DEF7380C-80A9-43C9-B9CB-2471164D41AF}" destId="{42A551D4-2FEA-4FCB-9B51-211D70DD657E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AE040123-46EF-4B0B-B98C-7A650E65FEEE}" type="presOf" srcId="{395CE4B1-5753-4CC1-BD40-BA163285D0F1}" destId="{EC573EE4-C7DD-4896-9B2E-59AC640111F6}" srcOrd="0" destOrd="0" presId="urn:microsoft.com/office/officeart/2005/8/layout/arrow5"/>
    <dgm:cxn modelId="{33CD32AA-CB22-40A4-AFC1-FFDC0A2C062A}" type="presParOf" srcId="{EC573EE4-C7DD-4896-9B2E-59AC640111F6}" destId="{578CF92C-8222-4E3A-BE56-C9043DE13AFD}" srcOrd="0" destOrd="0" presId="urn:microsoft.com/office/officeart/2005/8/layout/arrow5"/>
    <dgm:cxn modelId="{DE1A13B1-44E6-4DD0-A24C-91222E91250F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prepare the final report of the 17</a:t>
          </a:r>
          <a:r>
            <a:rPr lang="en-US" sz="2000" b="0" i="0" u="none" baseline="30000" dirty="0" smtClean="0">
              <a:solidFill>
                <a:schemeClr val="bg1"/>
              </a:solidFill>
            </a:rPr>
            <a:t>th</a:t>
          </a:r>
          <a:r>
            <a:rPr lang="en-US" sz="2000" b="0" i="0" u="none" dirty="0" smtClean="0">
              <a:solidFill>
                <a:schemeClr val="bg1"/>
              </a:solidFill>
            </a:rPr>
            <a:t> </a:t>
          </a:r>
          <a:r>
            <a:rPr lang="en-US" sz="2000" b="0" i="0" u="none" dirty="0" err="1" smtClean="0">
              <a:solidFill>
                <a:schemeClr val="bg1"/>
              </a:solidFill>
            </a:rPr>
            <a:t>EPMeeting</a:t>
          </a:r>
          <a:r>
            <a:rPr lang="en-US" sz="2000" b="0" i="0" u="none" dirty="0" smtClean="0">
              <a:solidFill>
                <a:schemeClr val="bg1"/>
              </a:solidFill>
            </a:rPr>
            <a:t>, Catania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70EC563-C760-4BA0-9525-1850768E527B}" type="presOf" srcId="{DEF7380C-80A9-43C9-B9CB-2471164D41AF}" destId="{42A551D4-2FEA-4FCB-9B51-211D70DD657E}" srcOrd="0" destOrd="0" presId="urn:microsoft.com/office/officeart/2005/8/layout/arrow5"/>
    <dgm:cxn modelId="{F78ACB2D-07EC-467C-8C4E-83842BC94D7A}" type="presOf" srcId="{EA738A16-FC6A-422F-A8E5-7635F6AF648D}" destId="{578CF92C-8222-4E3A-BE56-C9043DE13AFD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3857A1AF-CDE0-4D54-9D5C-D331FE08A1C0}" type="presOf" srcId="{395CE4B1-5753-4CC1-BD40-BA163285D0F1}" destId="{EC573EE4-C7DD-4896-9B2E-59AC640111F6}" srcOrd="0" destOrd="0" presId="urn:microsoft.com/office/officeart/2005/8/layout/arrow5"/>
    <dgm:cxn modelId="{A0DD95DD-50E7-402F-B145-D656A777F538}" type="presParOf" srcId="{EC573EE4-C7DD-4896-9B2E-59AC640111F6}" destId="{578CF92C-8222-4E3A-BE56-C9043DE13AFD}" srcOrd="0" destOrd="0" presId="urn:microsoft.com/office/officeart/2005/8/layout/arrow5"/>
    <dgm:cxn modelId="{9C61130A-6CF9-4AEA-B626-2F30CCFD548D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prepare the General Index 2003/12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B99D0056-40EC-4D98-AC98-C07BD0F3221A}" type="presOf" srcId="{395CE4B1-5753-4CC1-BD40-BA163285D0F1}" destId="{EC573EE4-C7DD-4896-9B2E-59AC640111F6}" srcOrd="0" destOrd="0" presId="urn:microsoft.com/office/officeart/2005/8/layout/arrow5"/>
    <dgm:cxn modelId="{0988E220-4C63-4D77-8496-D38ECF01E498}" type="presOf" srcId="{EA738A16-FC6A-422F-A8E5-7635F6AF648D}" destId="{578CF92C-8222-4E3A-BE56-C9043DE13AFD}" srcOrd="0" destOrd="0" presId="urn:microsoft.com/office/officeart/2005/8/layout/arrow5"/>
    <dgm:cxn modelId="{55017814-9955-4DDE-9DBD-4BF8BF08B589}" type="presOf" srcId="{DEF7380C-80A9-43C9-B9CB-2471164D41AF}" destId="{42A551D4-2FEA-4FCB-9B51-211D70DD657E}" srcOrd="0" destOrd="0" presId="urn:microsoft.com/office/officeart/2005/8/layout/arrow5"/>
    <dgm:cxn modelId="{2896FAD4-E0BD-4E3C-A221-2A958A487C85}" type="presParOf" srcId="{EC573EE4-C7DD-4896-9B2E-59AC640111F6}" destId="{578CF92C-8222-4E3A-BE56-C9043DE13AFD}" srcOrd="0" destOrd="0" presId="urn:microsoft.com/office/officeart/2005/8/layout/arrow5"/>
    <dgm:cxn modelId="{11C1B4BE-49D9-44B1-81C3-BCB07EA960AA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publish issue 2/2012 (August)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smtClean="0">
              <a:solidFill>
                <a:schemeClr val="bg1"/>
              </a:solidFill>
            </a:rPr>
            <a:t>Brasov </a:t>
          </a:r>
          <a:r>
            <a:rPr lang="it-IT" b="0" i="0" u="none" dirty="0" smtClean="0">
              <a:solidFill>
                <a:schemeClr val="bg1"/>
              </a:solidFill>
            </a:rPr>
            <a:t>Team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564F411-5E3A-4E67-B438-0134D205832D}" type="presOf" srcId="{395CE4B1-5753-4CC1-BD40-BA163285D0F1}" destId="{EC573EE4-C7DD-4896-9B2E-59AC640111F6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5EBE9B9C-86E7-4700-8847-2F87EE56090B}" type="presOf" srcId="{DEF7380C-80A9-43C9-B9CB-2471164D41AF}" destId="{42A551D4-2FEA-4FCB-9B51-211D70DD657E}" srcOrd="0" destOrd="0" presId="urn:microsoft.com/office/officeart/2005/8/layout/arrow5"/>
    <dgm:cxn modelId="{2479F156-773F-4D9D-9722-94BB4ADB27AE}" type="presOf" srcId="{EA738A16-FC6A-422F-A8E5-7635F6AF648D}" destId="{578CF92C-8222-4E3A-BE56-C9043DE13AFD}" srcOrd="0" destOrd="0" presId="urn:microsoft.com/office/officeart/2005/8/layout/arrow5"/>
    <dgm:cxn modelId="{541FF90B-0993-4E9C-9E84-D6FA96C7C2EB}" type="presParOf" srcId="{EC573EE4-C7DD-4896-9B2E-59AC640111F6}" destId="{578CF92C-8222-4E3A-BE56-C9043DE13AFD}" srcOrd="0" destOrd="0" presId="urn:microsoft.com/office/officeart/2005/8/layout/arrow5"/>
    <dgm:cxn modelId="{45D17CA0-659E-4A6E-9C70-823E28B52EAD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publish issue 1/2013 (April)</a:t>
          </a:r>
          <a:endParaRPr lang="en-GB" sz="20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Thessaloniki Editorial Board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7E3667A-CDF5-49C2-ABD3-0D9D04254FDB}" type="presOf" srcId="{DEF7380C-80A9-43C9-B9CB-2471164D41AF}" destId="{42A551D4-2FEA-4FCB-9B51-211D70DD657E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49267E7A-17EA-46CF-903B-DD7E81D88ADA}" type="presOf" srcId="{EA738A16-FC6A-422F-A8E5-7635F6AF648D}" destId="{578CF92C-8222-4E3A-BE56-C9043DE13AFD}" srcOrd="0" destOrd="0" presId="urn:microsoft.com/office/officeart/2005/8/layout/arrow5"/>
    <dgm:cxn modelId="{49BF5395-3D5D-4750-A57E-877F0EA71B33}" type="presOf" srcId="{395CE4B1-5753-4CC1-BD40-BA163285D0F1}" destId="{EC573EE4-C7DD-4896-9B2E-59AC640111F6}" srcOrd="0" destOrd="0" presId="urn:microsoft.com/office/officeart/2005/8/layout/arrow5"/>
    <dgm:cxn modelId="{E5A4FD36-2F30-4275-8B8B-D5048D226640}" type="presParOf" srcId="{EC573EE4-C7DD-4896-9B2E-59AC640111F6}" destId="{578CF92C-8222-4E3A-BE56-C9043DE13AFD}" srcOrd="0" destOrd="0" presId="urn:microsoft.com/office/officeart/2005/8/layout/arrow5"/>
    <dgm:cxn modelId="{80817A9F-C74D-4614-B948-373585563526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To </a:t>
          </a:r>
          <a:r>
            <a:rPr lang="en-US" sz="2000" b="0" i="0" u="none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dirty="0" smtClean="0">
              <a:solidFill>
                <a:schemeClr val="bg1"/>
              </a:solidFill>
            </a:rPr>
            <a:t> the 18</a:t>
          </a:r>
          <a:r>
            <a:rPr lang="en-US" sz="2000" b="0" i="0" u="none" baseline="30000" dirty="0" smtClean="0">
              <a:solidFill>
                <a:schemeClr val="bg1"/>
              </a:solidFill>
            </a:rPr>
            <a:t>th</a:t>
          </a:r>
          <a:r>
            <a:rPr lang="en-US" sz="2000" b="0" i="0" u="none" dirty="0" smtClean="0">
              <a:solidFill>
                <a:schemeClr val="bg1"/>
              </a:solidFill>
            </a:rPr>
            <a:t> </a:t>
          </a:r>
          <a:r>
            <a:rPr lang="en-US" sz="2000" b="0" i="0" u="none" dirty="0" err="1" smtClean="0">
              <a:solidFill>
                <a:schemeClr val="bg1"/>
              </a:solidFill>
            </a:rPr>
            <a:t>EPMeeting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endParaRPr lang="it-IT" b="0" i="0" u="none" dirty="0" err="1" smtClean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107ED8DE-1C43-48AD-A3B8-19E010CEE4F4}" type="presOf" srcId="{395CE4B1-5753-4CC1-BD40-BA163285D0F1}" destId="{EC573EE4-C7DD-4896-9B2E-59AC640111F6}" srcOrd="0" destOrd="0" presId="urn:microsoft.com/office/officeart/2005/8/layout/arrow5"/>
    <dgm:cxn modelId="{EAEADE12-139E-43DF-8C90-76C8C78E08DB}" type="presOf" srcId="{EA738A16-FC6A-422F-A8E5-7635F6AF648D}" destId="{578CF92C-8222-4E3A-BE56-C9043DE13AFD}" srcOrd="0" destOrd="0" presId="urn:microsoft.com/office/officeart/2005/8/layout/arrow5"/>
    <dgm:cxn modelId="{EFFA89FB-3586-415A-B67C-BF4FA0DAB293}" type="presOf" srcId="{DEF7380C-80A9-43C9-B9CB-2471164D41AF}" destId="{42A551D4-2FEA-4FCB-9B51-211D70DD657E}" srcOrd="0" destOrd="0" presId="urn:microsoft.com/office/officeart/2005/8/layout/arrow5"/>
    <dgm:cxn modelId="{27442350-51B6-4A02-A321-111CD854CE9C}" type="presParOf" srcId="{EC573EE4-C7DD-4896-9B2E-59AC640111F6}" destId="{578CF92C-8222-4E3A-BE56-C9043DE13AFD}" srcOrd="0" destOrd="0" presId="urn:microsoft.com/office/officeart/2005/8/layout/arrow5"/>
    <dgm:cxn modelId="{F6038521-660E-4970-8E63-EF6E7F8036B1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i="1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Centralization of sent material and first check (issuing-</a:t>
          </a:r>
          <a:r>
            <a:rPr lang="en-US" sz="2000" i="1" dirty="0" err="1" smtClean="0">
              <a:solidFill>
                <a:schemeClr val="bg1"/>
              </a:solidFill>
              <a:latin typeface="+mn-lt"/>
              <a:cs typeface="Times New Roman" pitchFamily="18" charset="0"/>
            </a:rPr>
            <a:t>epm</a:t>
          </a:r>
          <a:r>
            <a:rPr lang="en-US" sz="2000" i="1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)</a:t>
          </a:r>
          <a:endParaRPr lang="en-GB" sz="20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AE38B6-E457-42F6-8FEC-2998546F3460}" type="presOf" srcId="{DEF7380C-80A9-43C9-B9CB-2471164D41AF}" destId="{42A551D4-2FEA-4FCB-9B51-211D70DD657E}" srcOrd="0" destOrd="0" presId="urn:microsoft.com/office/officeart/2005/8/layout/arrow5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FE685045-4749-46A1-A632-BC0766F9351D}" type="presOf" srcId="{EA738A16-FC6A-422F-A8E5-7635F6AF648D}" destId="{578CF92C-8222-4E3A-BE56-C9043DE13AFD}" srcOrd="0" destOrd="0" presId="urn:microsoft.com/office/officeart/2005/8/layout/arrow5"/>
    <dgm:cxn modelId="{19A3A4B5-7942-4A92-8319-C941578CCE0F}" type="presOf" srcId="{395CE4B1-5753-4CC1-BD40-BA163285D0F1}" destId="{EC573EE4-C7DD-4896-9B2E-59AC640111F6}" srcOrd="0" destOrd="0" presId="urn:microsoft.com/office/officeart/2005/8/layout/arrow5"/>
    <dgm:cxn modelId="{06CF5115-BFF1-4A74-BB32-C2010F37DD7D}" type="presParOf" srcId="{EC573EE4-C7DD-4896-9B2E-59AC640111F6}" destId="{578CF92C-8222-4E3A-BE56-C9043DE13AFD}" srcOrd="0" destOrd="0" presId="urn:microsoft.com/office/officeart/2005/8/layout/arrow5"/>
    <dgm:cxn modelId="{AA66B144-8C0B-450D-9C66-3E02816BAC50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000" b="0" i="0" u="none" dirty="0" smtClean="0">
              <a:solidFill>
                <a:schemeClr val="bg1"/>
              </a:solidFill>
            </a:rPr>
            <a:t>Coordinate the publication of the issue 2/2012 (August)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Brasov</a:t>
          </a:r>
          <a:r>
            <a:rPr lang="it-IT" b="0" i="0" u="none" dirty="0" smtClean="0">
              <a:solidFill>
                <a:schemeClr val="bg1"/>
              </a:solidFill>
            </a:rPr>
            <a:t> team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1DD7363E-E329-4558-9905-DE211AD234E9}" type="presOf" srcId="{EA738A16-FC6A-422F-A8E5-7635F6AF648D}" destId="{578CF92C-8222-4E3A-BE56-C9043DE13AFD}" srcOrd="0" destOrd="0" presId="urn:microsoft.com/office/officeart/2005/8/layout/arrow5"/>
    <dgm:cxn modelId="{AEC8D81B-9573-4C1A-8C57-A12F1626D714}" type="presOf" srcId="{DEF7380C-80A9-43C9-B9CB-2471164D41AF}" destId="{42A551D4-2FEA-4FCB-9B51-211D70DD657E}" srcOrd="0" destOrd="0" presId="urn:microsoft.com/office/officeart/2005/8/layout/arrow5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9F2992D7-5C44-4408-83AE-92EB473E2844}" type="presOf" srcId="{395CE4B1-5753-4CC1-BD40-BA163285D0F1}" destId="{EC573EE4-C7DD-4896-9B2E-59AC640111F6}" srcOrd="0" destOrd="0" presId="urn:microsoft.com/office/officeart/2005/8/layout/arrow5"/>
    <dgm:cxn modelId="{DB0AF137-5176-48C2-8D5A-CC5F7B547950}" type="presParOf" srcId="{EC573EE4-C7DD-4896-9B2E-59AC640111F6}" destId="{578CF92C-8222-4E3A-BE56-C9043DE13AFD}" srcOrd="0" destOrd="0" presId="urn:microsoft.com/office/officeart/2005/8/layout/arrow5"/>
    <dgm:cxn modelId="{9DF23F6F-8D9B-42B8-A440-08153B3ED05B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en-US" sz="2400" b="0" i="0" u="none" dirty="0" smtClean="0">
              <a:solidFill>
                <a:schemeClr val="bg1"/>
              </a:solidFill>
            </a:rPr>
            <a:t>Manage the mailer &amp; the mail list</a:t>
          </a:r>
          <a:endParaRPr lang="en-GB" sz="24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41750634-BA44-404F-94E1-EC209D713C02}" type="presOf" srcId="{DEF7380C-80A9-43C9-B9CB-2471164D41AF}" destId="{42A551D4-2FEA-4FCB-9B51-211D70DD657E}" srcOrd="0" destOrd="0" presId="urn:microsoft.com/office/officeart/2005/8/layout/arrow5"/>
    <dgm:cxn modelId="{AA8BC14F-9E1E-4C6A-ACE0-E0E670E33450}" type="presOf" srcId="{EA738A16-FC6A-422F-A8E5-7635F6AF648D}" destId="{578CF92C-8222-4E3A-BE56-C9043DE13AFD}" srcOrd="0" destOrd="0" presId="urn:microsoft.com/office/officeart/2005/8/layout/arrow5"/>
    <dgm:cxn modelId="{129EE82C-5C9E-4577-9F43-13ABF62B89D6}" type="presOf" srcId="{395CE4B1-5753-4CC1-BD40-BA163285D0F1}" destId="{EC573EE4-C7DD-4896-9B2E-59AC640111F6}" srcOrd="0" destOrd="0" presId="urn:microsoft.com/office/officeart/2005/8/layout/arrow5"/>
    <dgm:cxn modelId="{EF4FC303-1636-41D6-BF26-A689402F34C7}" type="presParOf" srcId="{EC573EE4-C7DD-4896-9B2E-59AC640111F6}" destId="{578CF92C-8222-4E3A-BE56-C9043DE13AFD}" srcOrd="0" destOrd="0" presId="urn:microsoft.com/office/officeart/2005/8/layout/arrow5"/>
    <dgm:cxn modelId="{BDB96A2B-FB63-4A08-BB1F-4ADA5D575234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it-IT" sz="2000" b="0" i="0" u="none" dirty="0" err="1" smtClean="0">
              <a:solidFill>
                <a:schemeClr val="bg1"/>
              </a:solidFill>
            </a:rPr>
            <a:t>Manage</a:t>
          </a:r>
          <a:r>
            <a:rPr lang="it-IT" sz="2000" b="0" i="0" u="none" dirty="0" smtClean="0">
              <a:solidFill>
                <a:schemeClr val="bg1"/>
              </a:solidFill>
            </a:rPr>
            <a:t> the online </a:t>
          </a:r>
          <a:r>
            <a:rPr lang="it-IT" sz="2000" b="0" i="0" u="none" dirty="0" err="1" smtClean="0">
              <a:solidFill>
                <a:schemeClr val="bg1"/>
              </a:solidFill>
            </a:rPr>
            <a:t>web-sites</a:t>
          </a:r>
          <a:endParaRPr lang="en-GB" sz="2000" dirty="0">
            <a:solidFill>
              <a:schemeClr val="bg1"/>
            </a:solidFill>
            <a:latin typeface="+mn-lt"/>
            <a:cs typeface="Times New Roman" pitchFamily="18" charset="0"/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err="1" smtClean="0">
              <a:solidFill>
                <a:schemeClr val="bg1"/>
              </a:solidFill>
            </a:rPr>
            <a:t>Boggio</a:t>
          </a:r>
          <a:r>
            <a:rPr lang="it-IT" b="0" i="0" u="none" dirty="0" smtClean="0">
              <a:solidFill>
                <a:schemeClr val="bg1"/>
              </a:solidFill>
            </a:rPr>
            <a:t> </a:t>
          </a:r>
          <a:r>
            <a:rPr lang="it-IT" b="0" i="0" u="none" dirty="0" err="1" smtClean="0">
              <a:solidFill>
                <a:schemeClr val="bg1"/>
              </a:solidFill>
            </a:rPr>
            <a:t>Lera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1CBDD29-A14B-46A0-92ED-DAEFD388DA2D}" type="presOf" srcId="{395CE4B1-5753-4CC1-BD40-BA163285D0F1}" destId="{EC573EE4-C7DD-4896-9B2E-59AC640111F6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D544ECD9-7753-4AA2-B007-84C60389FEC0}" type="presOf" srcId="{DEF7380C-80A9-43C9-B9CB-2471164D41AF}" destId="{42A551D4-2FEA-4FCB-9B51-211D70DD657E}" srcOrd="0" destOrd="0" presId="urn:microsoft.com/office/officeart/2005/8/layout/arrow5"/>
    <dgm:cxn modelId="{C59E80DC-D04A-4476-B3F0-77A64670A175}" type="presOf" srcId="{EA738A16-FC6A-422F-A8E5-7635F6AF648D}" destId="{578CF92C-8222-4E3A-BE56-C9043DE13AFD}" srcOrd="0" destOrd="0" presId="urn:microsoft.com/office/officeart/2005/8/layout/arrow5"/>
    <dgm:cxn modelId="{4165AE50-9007-4F76-ABDB-70EE0E048061}" type="presParOf" srcId="{EC573EE4-C7DD-4896-9B2E-59AC640111F6}" destId="{578CF92C-8222-4E3A-BE56-C9043DE13AFD}" srcOrd="0" destOrd="0" presId="urn:microsoft.com/office/officeart/2005/8/layout/arrow5"/>
    <dgm:cxn modelId="{D9482F70-213F-4C65-870A-38C169857DF3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95CE4B1-5753-4CC1-BD40-BA163285D0F1}" type="doc">
      <dgm:prSet loTypeId="urn:microsoft.com/office/officeart/2005/8/layout/arrow5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A738A16-FC6A-422F-A8E5-7635F6AF648D}">
      <dgm:prSet phldrT="[Testo]" custT="1"/>
      <dgm:spPr/>
      <dgm:t>
        <a:bodyPr/>
        <a:lstStyle/>
        <a:p>
          <a:r>
            <a:rPr lang="it-IT" sz="2000" b="0" i="0" u="none" dirty="0" err="1" smtClean="0">
              <a:solidFill>
                <a:schemeClr val="bg1"/>
              </a:solidFill>
            </a:rPr>
            <a:t>Managing</a:t>
          </a:r>
          <a:r>
            <a:rPr lang="it-IT" sz="2000" b="0" i="0" u="none" dirty="0" smtClean="0">
              <a:solidFill>
                <a:schemeClr val="bg1"/>
              </a:solidFill>
            </a:rPr>
            <a:t> </a:t>
          </a:r>
          <a:r>
            <a:rPr lang="it-IT" sz="2000" b="0" i="0" u="none" dirty="0" err="1" smtClean="0">
              <a:solidFill>
                <a:schemeClr val="bg1"/>
              </a:solidFill>
            </a:rPr>
            <a:t>e-twinning</a:t>
          </a:r>
          <a:r>
            <a:rPr lang="it-IT" sz="2000" b="0" i="0" u="none" dirty="0" smtClean="0">
              <a:solidFill>
                <a:schemeClr val="bg1"/>
              </a:solidFill>
            </a:rPr>
            <a:t> </a:t>
          </a:r>
          <a:r>
            <a:rPr lang="it-IT" sz="2000" b="0" i="0" u="none" dirty="0" err="1" smtClean="0">
              <a:solidFill>
                <a:schemeClr val="bg1"/>
              </a:solidFill>
            </a:rPr>
            <a:t>activities</a:t>
          </a:r>
          <a:endParaRPr lang="en-GB" sz="2000" dirty="0">
            <a:solidFill>
              <a:schemeClr val="bg1"/>
            </a:solidFill>
          </a:endParaRPr>
        </a:p>
      </dgm:t>
    </dgm:pt>
    <dgm:pt modelId="{C15E00A9-B7D6-417F-8C7B-3B632121ACB6}" type="par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00566BD-2307-4E81-9A87-0E93348264B3}" type="sibTrans" cxnId="{90435363-8B4E-4096-BC6D-2B2AB0D50D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EF7380C-80A9-43C9-B9CB-2471164D41AF}">
      <dgm:prSet phldrT="[Testo]"/>
      <dgm:spPr/>
      <dgm:t>
        <a:bodyPr/>
        <a:lstStyle/>
        <a:p>
          <a:r>
            <a:rPr lang="it-IT" b="0" i="0" u="none" dirty="0" smtClean="0">
              <a:solidFill>
                <a:schemeClr val="bg1"/>
              </a:solidFill>
            </a:rPr>
            <a:t>127 SOU</a:t>
          </a:r>
          <a:endParaRPr lang="en-GB" dirty="0">
            <a:solidFill>
              <a:schemeClr val="bg1"/>
            </a:solidFill>
          </a:endParaRPr>
        </a:p>
      </dgm:t>
    </dgm:pt>
    <dgm:pt modelId="{C6D09D1B-3339-456A-9919-988046D89FF7}" type="par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47BE730-4E5C-4E8C-9529-01A1D964AC7B}" type="sibTrans" cxnId="{9CF6AC42-FC3A-499F-831F-1BE19CFBB3C1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C573EE4-C7DD-4896-9B2E-59AC640111F6}" type="pres">
      <dgm:prSet presAssocID="{395CE4B1-5753-4CC1-BD40-BA163285D0F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78CF92C-8222-4E3A-BE56-C9043DE13AFD}" type="pres">
      <dgm:prSet presAssocID="{EA738A16-FC6A-422F-A8E5-7635F6AF648D}" presName="arrow" presStyleLbl="node1" presStyleIdx="0" presStyleCnt="2" custRadScaleRad="67282" custRadScaleInc="109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A551D4-2FEA-4FCB-9B51-211D70DD657E}" type="pres">
      <dgm:prSet presAssocID="{DEF7380C-80A9-43C9-B9CB-2471164D41AF}" presName="arrow" presStyleLbl="node1" presStyleIdx="1" presStyleCnt="2" custRadScaleRad="64155" custRadScaleInc="22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D7CC8E1-2A3B-4501-92F3-E68C790D3C7B}" type="presOf" srcId="{EA738A16-FC6A-422F-A8E5-7635F6AF648D}" destId="{578CF92C-8222-4E3A-BE56-C9043DE13AFD}" srcOrd="0" destOrd="0" presId="urn:microsoft.com/office/officeart/2005/8/layout/arrow5"/>
    <dgm:cxn modelId="{45E3B4EB-60E7-4AF5-9413-31A9486AA8E2}" type="presOf" srcId="{DEF7380C-80A9-43C9-B9CB-2471164D41AF}" destId="{42A551D4-2FEA-4FCB-9B51-211D70DD657E}" srcOrd="0" destOrd="0" presId="urn:microsoft.com/office/officeart/2005/8/layout/arrow5"/>
    <dgm:cxn modelId="{90435363-8B4E-4096-BC6D-2B2AB0D50DD3}" srcId="{395CE4B1-5753-4CC1-BD40-BA163285D0F1}" destId="{EA738A16-FC6A-422F-A8E5-7635F6AF648D}" srcOrd="0" destOrd="0" parTransId="{C15E00A9-B7D6-417F-8C7B-3B632121ACB6}" sibTransId="{300566BD-2307-4E81-9A87-0E93348264B3}"/>
    <dgm:cxn modelId="{9CF6AC42-FC3A-499F-831F-1BE19CFBB3C1}" srcId="{395CE4B1-5753-4CC1-BD40-BA163285D0F1}" destId="{DEF7380C-80A9-43C9-B9CB-2471164D41AF}" srcOrd="1" destOrd="0" parTransId="{C6D09D1B-3339-456A-9919-988046D89FF7}" sibTransId="{247BE730-4E5C-4E8C-9529-01A1D964AC7B}"/>
    <dgm:cxn modelId="{D3035D8A-1C40-4AF9-BF9A-D22457B9A609}" type="presOf" srcId="{395CE4B1-5753-4CC1-BD40-BA163285D0F1}" destId="{EC573EE4-C7DD-4896-9B2E-59AC640111F6}" srcOrd="0" destOrd="0" presId="urn:microsoft.com/office/officeart/2005/8/layout/arrow5"/>
    <dgm:cxn modelId="{467BE7A3-0F97-4258-AA3C-A56EBAFBE883}" type="presParOf" srcId="{EC573EE4-C7DD-4896-9B2E-59AC640111F6}" destId="{578CF92C-8222-4E3A-BE56-C9043DE13AFD}" srcOrd="0" destOrd="0" presId="urn:microsoft.com/office/officeart/2005/8/layout/arrow5"/>
    <dgm:cxn modelId="{320BD50F-6B07-4997-B004-AA45287717D1}" type="presParOf" srcId="{EC573EE4-C7DD-4896-9B2E-59AC640111F6}" destId="{42A551D4-2FEA-4FCB-9B51-211D70DD657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publish issue 3/2012 (December)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Fagaras</a:t>
          </a:r>
          <a:r>
            <a:rPr lang="it-IT" sz="3000" b="0" i="0" u="none" kern="1200" dirty="0" smtClean="0">
              <a:solidFill>
                <a:schemeClr val="bg1"/>
              </a:solidFill>
            </a:rPr>
            <a:t> Team</a:t>
          </a:r>
          <a:endParaRPr lang="it-IT" sz="3000" b="0" i="0" u="none" kern="1200" dirty="0" smtClean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kern="1200" dirty="0" smtClean="0">
              <a:solidFill>
                <a:schemeClr val="bg1"/>
              </a:solidFill>
            </a:rPr>
            <a:t> the co-operation with other European magazines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4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  <a:sp3d extrusionH="28000" prstMaterial="matte"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u="none" kern="1200" dirty="0" err="1" smtClean="0">
              <a:solidFill>
                <a:schemeClr val="bg1"/>
              </a:solidFill>
            </a:rPr>
            <a:t>Organise</a:t>
          </a:r>
          <a:r>
            <a:rPr lang="en-US" sz="1600" b="0" i="0" u="none" kern="1200" dirty="0" smtClean="0">
              <a:solidFill>
                <a:schemeClr val="bg1"/>
              </a:solidFill>
            </a:rPr>
            <a:t> the co-operation with other European schools and Universities</a:t>
          </a:r>
          <a:endParaRPr lang="en-GB" sz="16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Brasov</a:t>
          </a:r>
          <a:r>
            <a:rPr lang="it-IT" sz="3000" b="0" i="0" u="none" kern="1200" dirty="0" smtClean="0">
              <a:solidFill>
                <a:schemeClr val="bg1"/>
              </a:solidFill>
            </a:rPr>
            <a:t> team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Publish EPM products on specific site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coordinate the Comenius activities 2013-2015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4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coordinate the funding project activities</a:t>
          </a:r>
          <a:endParaRPr lang="en-GB" sz="20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  <a:sp3d extrusionH="28000" prstMaterial="matte"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b="0" i="0" u="none" kern="1200" dirty="0" err="1" smtClean="0">
              <a:solidFill>
                <a:schemeClr val="bg1"/>
              </a:solidFill>
            </a:rPr>
            <a:t>Kastamonu</a:t>
          </a:r>
          <a:endParaRPr lang="en-GB" sz="29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create the 2013 EPM Calendar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0" i="0" u="none" kern="1200" dirty="0" err="1" smtClean="0">
              <a:solidFill>
                <a:schemeClr val="bg1"/>
              </a:solidFill>
            </a:rPr>
            <a:t>Thessaloniki</a:t>
          </a:r>
          <a:endParaRPr lang="en-GB" sz="2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manage the yearly Survey 2012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0" i="0" u="none" kern="1200" dirty="0" smtClean="0">
              <a:solidFill>
                <a:schemeClr val="bg1"/>
              </a:solidFill>
            </a:rPr>
            <a:t>127 SOU</a:t>
          </a:r>
          <a:endParaRPr lang="en-GB" sz="3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</a:t>
          </a:r>
          <a:r>
            <a:rPr lang="en-US" sz="2000" b="0" i="0" u="none" kern="1200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kern="1200" dirty="0" smtClean="0">
              <a:solidFill>
                <a:schemeClr val="bg1"/>
              </a:solidFill>
            </a:rPr>
            <a:t> extra video meetings on specific editorial topics</a:t>
          </a:r>
          <a:endParaRPr lang="en-GB" sz="20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b="0" i="0" u="none" kern="1200" dirty="0" err="1" smtClean="0">
              <a:solidFill>
                <a:schemeClr val="bg1"/>
              </a:solidFill>
            </a:rPr>
            <a:t>Thessaloniki</a:t>
          </a:r>
          <a:endParaRPr lang="en-GB" sz="2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prepare the final report of the 17</a:t>
          </a:r>
          <a:r>
            <a:rPr lang="en-US" sz="2000" b="0" i="0" u="none" kern="1200" baseline="30000" dirty="0" smtClean="0">
              <a:solidFill>
                <a:schemeClr val="bg1"/>
              </a:solidFill>
            </a:rPr>
            <a:t>th</a:t>
          </a:r>
          <a:r>
            <a:rPr lang="en-US" sz="2000" b="0" i="0" u="none" kern="1200" dirty="0" smtClean="0">
              <a:solidFill>
                <a:schemeClr val="bg1"/>
              </a:solidFill>
            </a:rPr>
            <a:t> </a:t>
          </a:r>
          <a:r>
            <a:rPr lang="en-US" sz="2000" b="0" i="0" u="none" kern="1200" dirty="0" err="1" smtClean="0">
              <a:solidFill>
                <a:schemeClr val="bg1"/>
              </a:solidFill>
            </a:rPr>
            <a:t>EPMeeting</a:t>
          </a:r>
          <a:r>
            <a:rPr lang="en-US" sz="2000" b="0" i="0" u="none" kern="1200" dirty="0" smtClean="0">
              <a:solidFill>
                <a:schemeClr val="bg1"/>
              </a:solidFill>
            </a:rPr>
            <a:t>, Catania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prepare the General Index 2003/12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publish issue 2/2012 (August)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smtClean="0">
              <a:solidFill>
                <a:schemeClr val="bg1"/>
              </a:solidFill>
            </a:rPr>
            <a:t>Brasov </a:t>
          </a:r>
          <a:r>
            <a:rPr lang="it-IT" sz="3000" b="0" i="0" u="none" kern="1200" dirty="0" smtClean="0">
              <a:solidFill>
                <a:schemeClr val="bg1"/>
              </a:solidFill>
            </a:rPr>
            <a:t>Team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publish issue 1/2013 (April)</a:t>
          </a:r>
          <a:endParaRPr lang="en-GB" sz="20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  <a:sp3d extrusionH="28000" prstMaterial="matte"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dirty="0" smtClean="0">
              <a:solidFill>
                <a:schemeClr val="bg1"/>
              </a:solidFill>
            </a:rPr>
            <a:t>Thessaloniki Editorial Board</a:t>
          </a:r>
          <a:endParaRPr lang="en-GB" sz="22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To </a:t>
          </a:r>
          <a:r>
            <a:rPr lang="en-US" sz="2000" b="0" i="0" u="none" kern="1200" dirty="0" err="1" smtClean="0">
              <a:solidFill>
                <a:schemeClr val="bg1"/>
              </a:solidFill>
            </a:rPr>
            <a:t>organise</a:t>
          </a:r>
          <a:r>
            <a:rPr lang="en-US" sz="2000" b="0" i="0" u="none" kern="1200" dirty="0" smtClean="0">
              <a:solidFill>
                <a:schemeClr val="bg1"/>
              </a:solidFill>
            </a:rPr>
            <a:t> the 18</a:t>
          </a:r>
          <a:r>
            <a:rPr lang="en-US" sz="2000" b="0" i="0" u="none" kern="1200" baseline="30000" dirty="0" smtClean="0">
              <a:solidFill>
                <a:schemeClr val="bg1"/>
              </a:solidFill>
            </a:rPr>
            <a:t>th</a:t>
          </a:r>
          <a:r>
            <a:rPr lang="en-US" sz="2000" b="0" i="0" u="none" kern="1200" dirty="0" smtClean="0">
              <a:solidFill>
                <a:schemeClr val="bg1"/>
              </a:solidFill>
            </a:rPr>
            <a:t> </a:t>
          </a:r>
          <a:r>
            <a:rPr lang="en-US" sz="2000" b="0" i="0" u="none" kern="1200" dirty="0" err="1" smtClean="0">
              <a:solidFill>
                <a:schemeClr val="bg1"/>
              </a:solidFill>
            </a:rPr>
            <a:t>EPMeeting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7152" tIns="327152" rIns="327152" bIns="327152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4600" b="0" i="0" u="none" kern="1200" dirty="0" err="1" smtClean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i="1" kern="1200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Centralization of sent material and first check (issuing-</a:t>
          </a:r>
          <a:r>
            <a:rPr lang="en-US" sz="2000" i="1" kern="1200" dirty="0" err="1" smtClean="0">
              <a:solidFill>
                <a:schemeClr val="bg1"/>
              </a:solidFill>
              <a:latin typeface="+mn-lt"/>
              <a:cs typeface="Times New Roman" pitchFamily="18" charset="0"/>
            </a:rPr>
            <a:t>epm</a:t>
          </a:r>
          <a:r>
            <a:rPr lang="en-US" sz="2000" i="1" kern="1200" dirty="0" smtClean="0">
              <a:solidFill>
                <a:schemeClr val="bg1"/>
              </a:solidFill>
              <a:latin typeface="+mn-lt"/>
              <a:cs typeface="Times New Roman" pitchFamily="18" charset="0"/>
            </a:rPr>
            <a:t>)</a:t>
          </a:r>
          <a:endParaRPr lang="en-GB" sz="20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u="none" kern="1200" dirty="0" smtClean="0">
              <a:solidFill>
                <a:schemeClr val="bg1"/>
              </a:solidFill>
            </a:rPr>
            <a:t>Coordinate the publication of the issue 2/2012 (August)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Brasov</a:t>
          </a:r>
          <a:r>
            <a:rPr lang="it-IT" sz="3000" b="0" i="0" u="none" kern="1200" dirty="0" smtClean="0">
              <a:solidFill>
                <a:schemeClr val="bg1"/>
              </a:solidFill>
            </a:rPr>
            <a:t> team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u="none" kern="1200" dirty="0" smtClean="0">
              <a:solidFill>
                <a:schemeClr val="bg1"/>
              </a:solidFill>
            </a:rPr>
            <a:t>Manage the mailer &amp; the mail list</a:t>
          </a:r>
          <a:endParaRPr lang="en-GB" sz="24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i="0" u="none" kern="1200" dirty="0" err="1" smtClean="0">
              <a:solidFill>
                <a:schemeClr val="bg1"/>
              </a:solidFill>
            </a:rPr>
            <a:t>Manage</a:t>
          </a:r>
          <a:r>
            <a:rPr lang="it-IT" sz="2000" b="0" i="0" u="none" kern="1200" dirty="0" smtClean="0">
              <a:solidFill>
                <a:schemeClr val="bg1"/>
              </a:solidFill>
            </a:rPr>
            <a:t> the online </a:t>
          </a:r>
          <a:r>
            <a:rPr lang="it-IT" sz="2000" b="0" i="0" u="none" kern="1200" dirty="0" err="1" smtClean="0">
              <a:solidFill>
                <a:schemeClr val="bg1"/>
              </a:solidFill>
            </a:rPr>
            <a:t>web-sites</a:t>
          </a:r>
          <a:endParaRPr lang="en-GB" sz="2000" kern="1200" dirty="0">
            <a:solidFill>
              <a:schemeClr val="bg1"/>
            </a:solidFill>
            <a:latin typeface="+mn-lt"/>
            <a:cs typeface="Times New Roman" pitchFamily="18" charset="0"/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  <a:sp3d extrusionH="28000" prstMaterial="matte"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b="0" i="0" u="none" kern="1200" dirty="0" err="1" smtClean="0">
              <a:solidFill>
                <a:schemeClr val="bg1"/>
              </a:solidFill>
            </a:rPr>
            <a:t>Boggio</a:t>
          </a:r>
          <a:r>
            <a:rPr lang="it-IT" sz="3000" b="0" i="0" u="none" kern="1200" dirty="0" smtClean="0">
              <a:solidFill>
                <a:schemeClr val="bg1"/>
              </a:solidFill>
            </a:rPr>
            <a:t> </a:t>
          </a:r>
          <a:r>
            <a:rPr lang="it-IT" sz="3000" b="0" i="0" u="none" kern="1200" dirty="0" err="1" smtClean="0">
              <a:solidFill>
                <a:schemeClr val="bg1"/>
              </a:solidFill>
            </a:rPr>
            <a:t>Lera</a:t>
          </a:r>
          <a:endParaRPr lang="en-GB" sz="30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CF92C-8222-4E3A-BE56-C9043DE13AFD}">
      <dsp:nvSpPr>
        <dsp:cNvPr id="0" name=""/>
        <dsp:cNvSpPr/>
      </dsp:nvSpPr>
      <dsp:spPr>
        <a:xfrm rot="16200000">
          <a:off x="1043597" y="0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  <a:sp3d extrusionH="28000" prstMaterial="matte"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0" i="0" u="none" kern="1200" dirty="0" err="1" smtClean="0">
              <a:solidFill>
                <a:schemeClr val="bg1"/>
              </a:solidFill>
            </a:rPr>
            <a:t>Managing</a:t>
          </a:r>
          <a:r>
            <a:rPr lang="it-IT" sz="2000" b="0" i="0" u="none" kern="1200" dirty="0" smtClean="0">
              <a:solidFill>
                <a:schemeClr val="bg1"/>
              </a:solidFill>
            </a:rPr>
            <a:t> </a:t>
          </a:r>
          <a:r>
            <a:rPr lang="it-IT" sz="2000" b="0" i="0" u="none" kern="1200" dirty="0" err="1" smtClean="0">
              <a:solidFill>
                <a:schemeClr val="bg1"/>
              </a:solidFill>
            </a:rPr>
            <a:t>e-twinning</a:t>
          </a:r>
          <a:r>
            <a:rPr lang="it-IT" sz="2000" b="0" i="0" u="none" kern="1200" dirty="0" smtClean="0">
              <a:solidFill>
                <a:schemeClr val="bg1"/>
              </a:solidFill>
            </a:rPr>
            <a:t> </a:t>
          </a:r>
          <a:r>
            <a:rPr lang="it-IT" sz="2000" b="0" i="0" u="none" kern="1200" dirty="0" err="1" smtClean="0">
              <a:solidFill>
                <a:schemeClr val="bg1"/>
              </a:solidFill>
            </a:rPr>
            <a:t>activities</a:t>
          </a:r>
          <a:endParaRPr lang="en-GB" sz="2000" kern="1200" dirty="0">
            <a:solidFill>
              <a:schemeClr val="bg1"/>
            </a:solidFill>
          </a:endParaRPr>
        </a:p>
      </dsp:txBody>
      <dsp:txXfrm rot="5400000">
        <a:off x="1043597" y="694283"/>
        <a:ext cx="2291134" cy="1388566"/>
      </dsp:txXfrm>
    </dsp:sp>
    <dsp:sp modelId="{42A551D4-2FEA-4FCB-9B51-211D70DD657E}">
      <dsp:nvSpPr>
        <dsp:cNvPr id="0" name=""/>
        <dsp:cNvSpPr/>
      </dsp:nvSpPr>
      <dsp:spPr>
        <a:xfrm rot="5400000">
          <a:off x="5220080" y="3795"/>
          <a:ext cx="2777132" cy="277713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glow" dir="tl">
            <a:rot lat="0" lon="0" rev="198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b="0" i="0" u="none" kern="1200" dirty="0" smtClean="0">
              <a:solidFill>
                <a:schemeClr val="bg1"/>
              </a:solidFill>
            </a:rPr>
            <a:t>127 SOU</a:t>
          </a:r>
          <a:endParaRPr lang="en-GB" sz="3600" kern="1200" dirty="0">
            <a:solidFill>
              <a:schemeClr val="bg1"/>
            </a:solidFill>
          </a:endParaRPr>
        </a:p>
      </dsp:txBody>
      <dsp:txXfrm rot="-5400000">
        <a:off x="5706078" y="698078"/>
        <a:ext cx="2291134" cy="1388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773FA-8C16-4F29-B4EF-5A1792D79AB9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80CD7-874F-4889-B042-26AFA13CCCE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82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0CD7-874F-4889-B042-26AFA13CCCE9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868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80CD7-874F-4889-B042-26AFA13CCCE9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17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9888C1A-D0F2-475D-B657-88CFE28449E0}" type="datetimeFigureOut">
              <a:rPr lang="it-IT" smtClean="0"/>
              <a:pPr/>
              <a:t>28/09/2012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EA79568-0150-4FC9-8FC5-C28246043E1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13" Type="http://schemas.openxmlformats.org/officeDocument/2006/relationships/diagramLayout" Target="../diagrams/layout19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12" Type="http://schemas.openxmlformats.org/officeDocument/2006/relationships/diagramData" Target="../diagrams/data19.xml"/><Relationship Id="rId2" Type="http://schemas.openxmlformats.org/officeDocument/2006/relationships/diagramData" Target="../diagrams/data17.xml"/><Relationship Id="rId16" Type="http://schemas.microsoft.com/office/2007/relationships/diagramDrawing" Target="../diagrams/drawing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5" Type="http://schemas.openxmlformats.org/officeDocument/2006/relationships/diagramColors" Target="../diagrams/colors19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Relationship Id="rId14" Type="http://schemas.openxmlformats.org/officeDocument/2006/relationships/diagramQuickStyle" Target="../diagrams/quickStyle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7240" y="908720"/>
            <a:ext cx="7543800" cy="2463130"/>
          </a:xfrm>
        </p:spPr>
        <p:txBody>
          <a:bodyPr/>
          <a:lstStyle/>
          <a:p>
            <a:pPr algn="r"/>
            <a:r>
              <a:rPr lang="en-GB" dirty="0" smtClean="0"/>
              <a:t>17</a:t>
            </a:r>
            <a:r>
              <a:rPr lang="en-GB" baseline="30000" dirty="0" smtClean="0"/>
              <a:t>th</a:t>
            </a:r>
            <a:r>
              <a:rPr lang="en-GB" dirty="0" smtClean="0"/>
              <a:t>  </a:t>
            </a:r>
            <a:r>
              <a:rPr lang="en-GB" dirty="0" smtClean="0">
                <a:solidFill>
                  <a:srgbClr val="FF0000"/>
                </a:solidFill>
              </a:rPr>
              <a:t>E</a:t>
            </a:r>
            <a:r>
              <a:rPr lang="en-GB" dirty="0" smtClean="0">
                <a:solidFill>
                  <a:srgbClr val="0000FF"/>
                </a:solidFill>
              </a:rPr>
              <a:t>P</a:t>
            </a:r>
            <a:r>
              <a:rPr lang="en-GB" i="1" dirty="0" smtClean="0">
                <a:solidFill>
                  <a:srgbClr val="0000FF"/>
                </a:solidFill>
              </a:rPr>
              <a:t>Meeting</a:t>
            </a:r>
            <a:br>
              <a:rPr lang="en-GB" i="1" dirty="0" smtClean="0">
                <a:solidFill>
                  <a:srgbClr val="0000FF"/>
                </a:solidFill>
              </a:rPr>
            </a:br>
            <a:r>
              <a:rPr lang="en-GB" sz="2800" i="1" dirty="0" smtClean="0">
                <a:solidFill>
                  <a:srgbClr val="0000FF"/>
                </a:solidFill>
              </a:rPr>
              <a:t/>
            </a:r>
            <a:br>
              <a:rPr lang="en-GB" sz="2800" i="1" dirty="0" smtClean="0">
                <a:solidFill>
                  <a:srgbClr val="0000FF"/>
                </a:solidFill>
              </a:rPr>
            </a:br>
            <a:r>
              <a:rPr lang="en-GB" sz="4000" dirty="0" smtClean="0"/>
              <a:t>From Catania to …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1200" i="1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Catania 23</a:t>
            </a:r>
            <a:r>
              <a:rPr lang="en-GB" baseline="30000" dirty="0" smtClean="0"/>
              <a:t>rd</a:t>
            </a:r>
            <a:r>
              <a:rPr lang="en-GB" dirty="0" smtClean="0"/>
              <a:t> – 30</a:t>
            </a:r>
            <a:r>
              <a:rPr lang="en-GB" baseline="30000" dirty="0" smtClean="0"/>
              <a:t>th</a:t>
            </a:r>
            <a:r>
              <a:rPr lang="en-GB" dirty="0" smtClean="0"/>
              <a:t> September 2012</a:t>
            </a:r>
          </a:p>
          <a:p>
            <a:r>
              <a:rPr lang="en-GB" dirty="0" smtClean="0"/>
              <a:t>Andrea Zhang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26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0" y="-36004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180020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4032448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0" y="-36004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180020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4032448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196144" y="404664"/>
            <a:ext cx="7543800" cy="1095375"/>
          </a:xfrm>
        </p:spPr>
        <p:txBody>
          <a:bodyPr/>
          <a:lstStyle/>
          <a:p>
            <a:r>
              <a:rPr lang="it-IT" dirty="0" err="1" smtClean="0"/>
              <a:t>Everyone’s</a:t>
            </a:r>
            <a:r>
              <a:rPr lang="it-IT" dirty="0" smtClean="0"/>
              <a:t> duty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27584" y="1788751"/>
            <a:ext cx="7416824" cy="3944505"/>
          </a:xfrm>
        </p:spPr>
        <p:txBody>
          <a:bodyPr>
            <a:noAutofit/>
          </a:bodyPr>
          <a:lstStyle/>
          <a:p>
            <a:pPr marL="18288" indent="0" algn="just">
              <a:buNone/>
            </a:pPr>
            <a:r>
              <a:rPr lang="en-GB" sz="2400" dirty="0"/>
              <a:t>To propose a new complete layout for CD Collection 2013 and Issue 2013</a:t>
            </a:r>
          </a:p>
          <a:p>
            <a:pPr marL="18288" indent="0" algn="just">
              <a:buNone/>
            </a:pPr>
            <a:r>
              <a:rPr lang="en-GB" sz="2400" dirty="0"/>
              <a:t>To find new potential partners</a:t>
            </a:r>
          </a:p>
          <a:p>
            <a:pPr marL="18288" indent="0" algn="just">
              <a:buNone/>
            </a:pPr>
            <a:r>
              <a:rPr lang="en-GB" sz="2400" dirty="0"/>
              <a:t>To print copies of each issue and CDs</a:t>
            </a:r>
          </a:p>
          <a:p>
            <a:pPr marL="18288" indent="0" algn="just">
              <a:buNone/>
            </a:pPr>
            <a:r>
              <a:rPr lang="en-GB" sz="2400" dirty="0"/>
              <a:t>To spread the Magazine everywhere in Europe as in High Schools as </a:t>
            </a:r>
            <a:r>
              <a:rPr lang="en-GB" sz="2400" dirty="0" smtClean="0"/>
              <a:t>in Universities</a:t>
            </a:r>
            <a:endParaRPr lang="en-GB" sz="2400" dirty="0"/>
          </a:p>
          <a:p>
            <a:pPr marL="18288" indent="0" algn="just">
              <a:buNone/>
            </a:pPr>
            <a:r>
              <a:rPr lang="en-GB" sz="2400" dirty="0"/>
              <a:t>To involve more students, Schools, Universities, Teachers, Association</a:t>
            </a:r>
          </a:p>
        </p:txBody>
      </p:sp>
      <p:sp>
        <p:nvSpPr>
          <p:cNvPr id="4" name="Doppia parentesi graffa 3"/>
          <p:cNvSpPr/>
          <p:nvPr/>
        </p:nvSpPr>
        <p:spPr>
          <a:xfrm>
            <a:off x="755576" y="2204864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ppia parentesi graffa 4"/>
          <p:cNvSpPr/>
          <p:nvPr/>
        </p:nvSpPr>
        <p:spPr>
          <a:xfrm>
            <a:off x="755576" y="3876983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oppia parentesi graffa 5"/>
          <p:cNvSpPr/>
          <p:nvPr/>
        </p:nvSpPr>
        <p:spPr>
          <a:xfrm>
            <a:off x="755576" y="4669071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oppia parentesi graffa 6"/>
          <p:cNvSpPr/>
          <p:nvPr/>
        </p:nvSpPr>
        <p:spPr>
          <a:xfrm>
            <a:off x="755576" y="2996952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ppia parentesi graffa 8"/>
          <p:cNvSpPr/>
          <p:nvPr/>
        </p:nvSpPr>
        <p:spPr>
          <a:xfrm>
            <a:off x="755576" y="3466550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826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1196144" y="404664"/>
            <a:ext cx="7543800" cy="1095375"/>
          </a:xfrm>
        </p:spPr>
        <p:txBody>
          <a:bodyPr/>
          <a:lstStyle/>
          <a:p>
            <a:r>
              <a:rPr lang="it-IT" dirty="0" err="1" smtClean="0"/>
              <a:t>Everyone’s</a:t>
            </a:r>
            <a:r>
              <a:rPr lang="it-IT" dirty="0" smtClean="0"/>
              <a:t> duty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27584" y="1788751"/>
            <a:ext cx="7416824" cy="3944505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en-GB" sz="2400" dirty="0"/>
              <a:t>To promote the use of the Magazine during the lessons</a:t>
            </a:r>
          </a:p>
          <a:p>
            <a:pPr marL="18288" indent="0">
              <a:buNone/>
            </a:pPr>
            <a:r>
              <a:rPr lang="en-GB" sz="2400" dirty="0"/>
              <a:t>Cooperate with Rick </a:t>
            </a:r>
            <a:r>
              <a:rPr lang="en-GB" sz="2400" dirty="0" err="1"/>
              <a:t>Hilckens</a:t>
            </a:r>
            <a:r>
              <a:rPr lang="en-GB" sz="2400" dirty="0"/>
              <a:t> on the official </a:t>
            </a:r>
            <a:r>
              <a:rPr lang="en-GB" sz="2400" dirty="0" smtClean="0"/>
              <a:t>site</a:t>
            </a:r>
          </a:p>
          <a:p>
            <a:pPr marL="18288" indent="0">
              <a:buNone/>
            </a:pPr>
            <a:r>
              <a:rPr lang="en-GB" sz="2400" dirty="0"/>
              <a:t>Work with the </a:t>
            </a:r>
            <a:r>
              <a:rPr lang="en-GB" sz="2400" dirty="0" err="1"/>
              <a:t>italian</a:t>
            </a:r>
            <a:r>
              <a:rPr lang="en-GB" sz="2400" dirty="0"/>
              <a:t> EB on publishing the handbook on “How to manage articles </a:t>
            </a:r>
            <a:r>
              <a:rPr lang="en-GB" sz="2400" dirty="0" smtClean="0"/>
              <a:t>from the </a:t>
            </a:r>
            <a:r>
              <a:rPr lang="en-GB" sz="2400" dirty="0"/>
              <a:t>beginning to the end of pagination”</a:t>
            </a:r>
          </a:p>
          <a:p>
            <a:pPr marL="18288" indent="0">
              <a:buNone/>
            </a:pPr>
            <a:r>
              <a:rPr lang="en-GB" sz="2400" dirty="0"/>
              <a:t>Promote the use of video conferences during the year</a:t>
            </a:r>
          </a:p>
          <a:p>
            <a:pPr marL="18288" indent="0">
              <a:buNone/>
            </a:pPr>
            <a:r>
              <a:rPr lang="en-GB" sz="2400" dirty="0"/>
              <a:t>Work with the </a:t>
            </a:r>
            <a:r>
              <a:rPr lang="en-GB" sz="2400" dirty="0" err="1"/>
              <a:t>italian</a:t>
            </a:r>
            <a:r>
              <a:rPr lang="en-GB" sz="2400" dirty="0"/>
              <a:t> EB on increasing the newsletter database by sharing their </a:t>
            </a:r>
            <a:r>
              <a:rPr lang="en-GB" sz="2400" dirty="0" smtClean="0"/>
              <a:t>own mail lists</a:t>
            </a:r>
            <a:endParaRPr lang="en-GB" sz="2400" dirty="0"/>
          </a:p>
        </p:txBody>
      </p:sp>
      <p:sp>
        <p:nvSpPr>
          <p:cNvPr id="5" name="Doppia parentesi graffa 4"/>
          <p:cNvSpPr/>
          <p:nvPr/>
        </p:nvSpPr>
        <p:spPr>
          <a:xfrm>
            <a:off x="755576" y="3232229"/>
            <a:ext cx="7560840" cy="10440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	</a:t>
            </a:r>
            <a:endParaRPr lang="en-GB" dirty="0"/>
          </a:p>
        </p:txBody>
      </p:sp>
      <p:sp>
        <p:nvSpPr>
          <p:cNvPr id="6" name="Doppia parentesi graffa 5"/>
          <p:cNvSpPr/>
          <p:nvPr/>
        </p:nvSpPr>
        <p:spPr>
          <a:xfrm>
            <a:off x="755576" y="4872186"/>
            <a:ext cx="7560840" cy="632137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Doppia parentesi graffa 8"/>
          <p:cNvSpPr/>
          <p:nvPr/>
        </p:nvSpPr>
        <p:spPr>
          <a:xfrm>
            <a:off x="755576" y="2820194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ppia parentesi graffa 9"/>
          <p:cNvSpPr/>
          <p:nvPr/>
        </p:nvSpPr>
        <p:spPr>
          <a:xfrm>
            <a:off x="755576" y="4413409"/>
            <a:ext cx="7560840" cy="288032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oppia parentesi graffa 10"/>
          <p:cNvSpPr/>
          <p:nvPr/>
        </p:nvSpPr>
        <p:spPr>
          <a:xfrm>
            <a:off x="755576" y="1988840"/>
            <a:ext cx="7560840" cy="68400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 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6812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it-IT" sz="5000" dirty="0" smtClean="0"/>
              <a:t>English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 err="1">
                <a:solidFill>
                  <a:srgbClr val="00FF00"/>
                </a:solidFill>
              </a:rPr>
              <a:t>Senol</a:t>
            </a:r>
            <a:r>
              <a:rPr lang="it-IT" sz="3200" b="1" dirty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Karabaltaoglu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karabaltaoglu@yahoo.com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Viviana </a:t>
            </a:r>
            <a:r>
              <a:rPr lang="it-IT" sz="3200" dirty="0" err="1">
                <a:solidFill>
                  <a:srgbClr val="00FF00"/>
                </a:solidFill>
              </a:rPr>
              <a:t>Dalmas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vividalmas@hotmail.com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Cristina </a:t>
            </a:r>
            <a:r>
              <a:rPr lang="it-IT" sz="3200" dirty="0" err="1">
                <a:solidFill>
                  <a:srgbClr val="00FF00"/>
                </a:solidFill>
              </a:rPr>
              <a:t>Paidos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constantin.paidos@gmail.com</a:t>
            </a:r>
            <a:endParaRPr lang="it-IT" sz="3200" dirty="0"/>
          </a:p>
          <a:p>
            <a:pPr algn="r"/>
            <a:endParaRPr lang="it-IT" sz="1200" dirty="0" smtClean="0">
              <a:solidFill>
                <a:srgbClr val="00FF00"/>
              </a:solidFill>
            </a:endParaRPr>
          </a:p>
          <a:p>
            <a:pPr algn="r"/>
            <a:r>
              <a:rPr lang="it-IT" sz="3200" dirty="0" smtClean="0">
                <a:solidFill>
                  <a:srgbClr val="00FF00"/>
                </a:solidFill>
              </a:rPr>
              <a:t>Elena </a:t>
            </a:r>
            <a:r>
              <a:rPr lang="it-IT" sz="3200" dirty="0" err="1">
                <a:solidFill>
                  <a:srgbClr val="00FF00"/>
                </a:solidFill>
              </a:rPr>
              <a:t>Scaesteanu</a:t>
            </a:r>
            <a:endParaRPr lang="it-IT" sz="3200" dirty="0">
              <a:solidFill>
                <a:srgbClr val="00FF00"/>
              </a:solidFill>
            </a:endParaRPr>
          </a:p>
          <a:p>
            <a:pPr algn="r"/>
            <a:r>
              <a:rPr lang="it-IT" sz="2400" dirty="0"/>
              <a:t>elenascaesteanu@yahoo.com</a:t>
            </a:r>
            <a:endParaRPr lang="en-GB" sz="2000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907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it-IT" sz="5000" dirty="0" err="1" smtClean="0"/>
              <a:t>Maths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Monica </a:t>
            </a:r>
            <a:r>
              <a:rPr lang="it-IT" sz="3200" b="1" dirty="0" err="1">
                <a:solidFill>
                  <a:srgbClr val="00FF00"/>
                </a:solidFill>
              </a:rPr>
              <a:t>Popescu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monica.scoala200@gmail.com</a:t>
            </a:r>
          </a:p>
          <a:p>
            <a:pPr algn="r"/>
            <a:r>
              <a:rPr lang="it-IT" sz="2000" b="1" dirty="0"/>
              <a:t>monica.scoala200@yahoo.com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Dimitrios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Nikolaidis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mail@nikolaidis.info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Tzvetan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>
                <a:solidFill>
                  <a:srgbClr val="00FF00"/>
                </a:solidFill>
              </a:rPr>
              <a:t>Kostov</a:t>
            </a:r>
          </a:p>
          <a:p>
            <a:pPr algn="r"/>
            <a:r>
              <a:rPr lang="it-IT" sz="2000" b="1" dirty="0"/>
              <a:t>tkostov@yahoo.com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Ioannis </a:t>
            </a:r>
            <a:r>
              <a:rPr lang="it-IT" sz="3200" b="1" dirty="0" err="1">
                <a:solidFill>
                  <a:srgbClr val="00FF00"/>
                </a:solidFill>
              </a:rPr>
              <a:t>Thomaidis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gthom54@gmail.com</a:t>
            </a:r>
            <a:endParaRPr lang="en-GB" sz="2000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8472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Physics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Carmen </a:t>
            </a:r>
            <a:r>
              <a:rPr lang="it-IT" sz="3200" b="1" dirty="0" err="1">
                <a:solidFill>
                  <a:srgbClr val="00FF00"/>
                </a:solidFill>
              </a:rPr>
              <a:t>Lungoci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delia310@yahoo.com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Elena </a:t>
            </a:r>
            <a:r>
              <a:rPr lang="it-IT" sz="3200" b="1" dirty="0" err="1">
                <a:solidFill>
                  <a:srgbClr val="00FF00"/>
                </a:solidFill>
              </a:rPr>
              <a:t>Helerea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helerea@unitbv.ro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Theodoros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Votsis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dthvotsis@gmail.com</a:t>
            </a:r>
            <a:endParaRPr lang="it-IT" sz="3200" b="1" dirty="0"/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Monica </a:t>
            </a:r>
            <a:r>
              <a:rPr lang="it-IT" sz="3200" b="1" dirty="0" err="1">
                <a:solidFill>
                  <a:srgbClr val="00FF00"/>
                </a:solidFill>
              </a:rPr>
              <a:t>Popescu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monica.scoala200@gmail.com</a:t>
            </a:r>
          </a:p>
          <a:p>
            <a:pPr algn="r"/>
            <a:r>
              <a:rPr lang="it-IT" sz="2000" b="1" dirty="0" smtClean="0"/>
              <a:t>monica.scoala200@yahoo.com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6811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Computer</a:t>
            </a:r>
            <a:br>
              <a:rPr lang="en-GB" sz="5400" dirty="0" smtClean="0"/>
            </a:br>
            <a:r>
              <a:rPr lang="en-GB" sz="5400" dirty="0" smtClean="0"/>
              <a:t>Science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Livia Sangeorzan</a:t>
            </a:r>
          </a:p>
          <a:p>
            <a:pPr algn="r"/>
            <a:r>
              <a:rPr lang="sv-SE" sz="2000" b="1" dirty="0"/>
              <a:t>sangeorzan@unitbv.ro</a:t>
            </a:r>
          </a:p>
          <a:p>
            <a:pPr algn="r"/>
            <a:endParaRPr lang="sv-SE" sz="1200" b="1" dirty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Tzvetan </a:t>
            </a:r>
            <a:r>
              <a:rPr lang="sv-SE" sz="3200" b="1" dirty="0">
                <a:solidFill>
                  <a:srgbClr val="00FF00"/>
                </a:solidFill>
              </a:rPr>
              <a:t>Kostov</a:t>
            </a:r>
          </a:p>
          <a:p>
            <a:pPr algn="r"/>
            <a:r>
              <a:rPr lang="sv-SE" sz="2000" b="1" dirty="0"/>
              <a:t>tkostov@yahoo.com</a:t>
            </a:r>
          </a:p>
          <a:p>
            <a:pPr algn="r"/>
            <a:endParaRPr lang="sv-SE" sz="1200" b="1" dirty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Dimitris </a:t>
            </a:r>
            <a:r>
              <a:rPr lang="sv-SE" sz="3200" b="1" dirty="0">
                <a:solidFill>
                  <a:srgbClr val="00FF00"/>
                </a:solidFill>
              </a:rPr>
              <a:t>Nikolaidis</a:t>
            </a:r>
          </a:p>
          <a:p>
            <a:pPr algn="r"/>
            <a:r>
              <a:rPr lang="sv-SE" sz="2000" b="1" dirty="0"/>
              <a:t>mail@nikolaidis.info</a:t>
            </a:r>
          </a:p>
          <a:p>
            <a:pPr algn="r"/>
            <a:endParaRPr lang="sv-SE" sz="1200" b="1" dirty="0" smtClean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Gabriela </a:t>
            </a:r>
            <a:r>
              <a:rPr lang="sv-SE" sz="3200" b="1" dirty="0">
                <a:solidFill>
                  <a:srgbClr val="00FF00"/>
                </a:solidFill>
              </a:rPr>
              <a:t>Cojocaru</a:t>
            </a:r>
          </a:p>
          <a:p>
            <a:pPr algn="r"/>
            <a:r>
              <a:rPr lang="sv-SE" sz="2000" b="1" dirty="0"/>
              <a:t>alina_coj_3110@yahoo.com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023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History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fi-FI" sz="3200" b="1" dirty="0">
                <a:solidFill>
                  <a:srgbClr val="00FF00"/>
                </a:solidFill>
              </a:rPr>
              <a:t>Vasile Manea</a:t>
            </a:r>
          </a:p>
          <a:p>
            <a:pPr algn="r"/>
            <a:r>
              <a:rPr lang="fi-FI" sz="2000" b="1" dirty="0"/>
              <a:t>helerea@unitbv.ro</a:t>
            </a:r>
          </a:p>
          <a:p>
            <a:pPr algn="r"/>
            <a:endParaRPr lang="fi-FI" sz="1200" b="1" dirty="0" smtClean="0">
              <a:solidFill>
                <a:srgbClr val="00FF00"/>
              </a:solidFill>
            </a:endParaRPr>
          </a:p>
          <a:p>
            <a:pPr algn="r"/>
            <a:r>
              <a:rPr lang="fi-FI" sz="3200" b="1" dirty="0" smtClean="0">
                <a:solidFill>
                  <a:srgbClr val="00FF00"/>
                </a:solidFill>
              </a:rPr>
              <a:t>Kosmas </a:t>
            </a:r>
            <a:r>
              <a:rPr lang="fi-FI" sz="3200" b="1" dirty="0">
                <a:solidFill>
                  <a:srgbClr val="00FF00"/>
                </a:solidFill>
              </a:rPr>
              <a:t>Touloumis</a:t>
            </a:r>
          </a:p>
          <a:p>
            <a:pPr algn="r"/>
            <a:r>
              <a:rPr lang="fi-FI" sz="2000" b="1" dirty="0"/>
              <a:t>ktoul@otenet.gr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7974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Technology</a:t>
            </a:r>
            <a:br>
              <a:rPr lang="en-GB" sz="5400" dirty="0" smtClean="0"/>
            </a:br>
            <a:r>
              <a:rPr lang="en-GB" sz="5400" dirty="0" smtClean="0"/>
              <a:t>&amp; </a:t>
            </a:r>
            <a:r>
              <a:rPr lang="en-GB" sz="5400" dirty="0"/>
              <a:t>Nanotech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Cristy Lacatus</a:t>
            </a:r>
          </a:p>
          <a:p>
            <a:pPr algn="r"/>
            <a:r>
              <a:rPr lang="sv-SE" sz="2000" b="1" dirty="0"/>
              <a:t>cristy_lacatus@hotmail.com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241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543800" cy="914400"/>
          </a:xfrm>
        </p:spPr>
        <p:txBody>
          <a:bodyPr/>
          <a:lstStyle/>
          <a:p>
            <a:r>
              <a:rPr lang="en-GB" sz="4000" dirty="0" smtClean="0"/>
              <a:t>Overview of the new activities</a:t>
            </a:r>
            <a:endParaRPr lang="en-GB" sz="4000" dirty="0"/>
          </a:p>
        </p:txBody>
      </p:sp>
      <p:sp>
        <p:nvSpPr>
          <p:cNvPr id="3" name="Rettangolo 2"/>
          <p:cNvSpPr/>
          <p:nvPr/>
        </p:nvSpPr>
        <p:spPr>
          <a:xfrm rot="20506570">
            <a:off x="-112302" y="2608700"/>
            <a:ext cx="6378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0000FF"/>
                </a:solidFill>
              </a:rPr>
              <a:t>Assign all activities</a:t>
            </a:r>
            <a:endParaRPr lang="en-GB" sz="5400" b="1" dirty="0">
              <a:ln/>
              <a:solidFill>
                <a:srgbClr val="0000FF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 rot="20506570">
            <a:off x="1991634" y="3371095"/>
            <a:ext cx="626485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0000FF"/>
                </a:solidFill>
              </a:rPr>
              <a:t>Find a place for the</a:t>
            </a:r>
          </a:p>
          <a:p>
            <a:pPr algn="ctr"/>
            <a:r>
              <a:rPr lang="en-GB" sz="5400" b="1" dirty="0" smtClean="0">
                <a:ln/>
                <a:solidFill>
                  <a:srgbClr val="0000FF"/>
                </a:solidFill>
              </a:rPr>
              <a:t>next </a:t>
            </a:r>
            <a:r>
              <a:rPr lang="en-GB" sz="5400" b="1" dirty="0" smtClean="0">
                <a:ln/>
                <a:solidFill>
                  <a:srgbClr val="FF0000"/>
                </a:solidFill>
              </a:rPr>
              <a:t>E</a:t>
            </a:r>
            <a:r>
              <a:rPr lang="en-GB" sz="5400" b="1" dirty="0" smtClean="0">
                <a:ln/>
                <a:solidFill>
                  <a:srgbClr val="0000FF"/>
                </a:solidFill>
              </a:rPr>
              <a:t>P</a:t>
            </a:r>
            <a:r>
              <a:rPr lang="en-GB" sz="5400" b="1" i="1" dirty="0" smtClean="0">
                <a:ln/>
                <a:solidFill>
                  <a:srgbClr val="0000FF"/>
                </a:solidFill>
              </a:rPr>
              <a:t>Meeting</a:t>
            </a:r>
            <a:endParaRPr lang="en-GB" sz="5400" b="1" i="1" dirty="0">
              <a:ln/>
              <a:solidFill>
                <a:srgbClr val="0000F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 rot="20506570">
            <a:off x="5112195" y="5285567"/>
            <a:ext cx="26725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GB" sz="5400" b="1" dirty="0" smtClean="0">
                <a:ln/>
                <a:solidFill>
                  <a:srgbClr val="00FF00"/>
                </a:solidFill>
              </a:rPr>
              <a:t>WORK!</a:t>
            </a:r>
            <a:endParaRPr lang="en-GB" sz="5400" b="1" dirty="0">
              <a:ln/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92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Biology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sv-SE" sz="3200" b="1" dirty="0">
                <a:solidFill>
                  <a:srgbClr val="00FF00"/>
                </a:solidFill>
              </a:rPr>
              <a:t>Marilena Zarfdjan</a:t>
            </a:r>
          </a:p>
          <a:p>
            <a:pPr algn="r"/>
            <a:r>
              <a:rPr lang="sv-SE" sz="2000" b="1" dirty="0"/>
              <a:t>mazarf12@gmail.com</a:t>
            </a:r>
          </a:p>
          <a:p>
            <a:pPr algn="r"/>
            <a:endParaRPr lang="sv-SE" sz="1200" b="1" dirty="0" smtClean="0">
              <a:solidFill>
                <a:srgbClr val="00FF00"/>
              </a:solidFill>
            </a:endParaRPr>
          </a:p>
          <a:p>
            <a:pPr algn="r"/>
            <a:r>
              <a:rPr lang="sv-SE" sz="3200" b="1" dirty="0" smtClean="0">
                <a:solidFill>
                  <a:srgbClr val="00FF00"/>
                </a:solidFill>
              </a:rPr>
              <a:t>Angelo </a:t>
            </a:r>
            <a:r>
              <a:rPr lang="sv-SE" sz="3200" b="1" dirty="0">
                <a:solidFill>
                  <a:srgbClr val="00FF00"/>
                </a:solidFill>
              </a:rPr>
              <a:t>Rapisarda</a:t>
            </a:r>
          </a:p>
          <a:p>
            <a:pPr algn="r"/>
            <a:r>
              <a:rPr lang="sv-SE" sz="2000" b="1" dirty="0"/>
              <a:t>ganges@alice.it</a:t>
            </a:r>
            <a:endParaRPr lang="it-IT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539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/>
              <a:t>Chemistry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it-IT" sz="3200" b="1" dirty="0">
                <a:solidFill>
                  <a:srgbClr val="00FF00"/>
                </a:solidFill>
              </a:rPr>
              <a:t>Mariana </a:t>
            </a:r>
            <a:r>
              <a:rPr lang="it-IT" sz="3200" b="1" dirty="0" err="1">
                <a:solidFill>
                  <a:srgbClr val="00FF00"/>
                </a:solidFill>
              </a:rPr>
              <a:t>Serban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srbnmariana@yahoo.com</a:t>
            </a:r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smtClean="0">
                <a:solidFill>
                  <a:srgbClr val="00FF00"/>
                </a:solidFill>
              </a:rPr>
              <a:t>Tamara </a:t>
            </a:r>
            <a:r>
              <a:rPr lang="it-IT" sz="3200" b="1" dirty="0" err="1">
                <a:solidFill>
                  <a:srgbClr val="00FF00"/>
                </a:solidFill>
              </a:rPr>
              <a:t>Slatineanu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tamicorman@yahoo.co.uk</a:t>
            </a:r>
          </a:p>
          <a:p>
            <a:pPr algn="r"/>
            <a:endParaRPr lang="it-IT" sz="1200" b="1" dirty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Nikos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Georgolios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ngeorgol@otenet.gr</a:t>
            </a:r>
          </a:p>
          <a:p>
            <a:pPr algn="r"/>
            <a:endParaRPr lang="it-IT" sz="1200" b="1" dirty="0" smtClean="0">
              <a:solidFill>
                <a:srgbClr val="00FF00"/>
              </a:solidFill>
            </a:endParaRPr>
          </a:p>
          <a:p>
            <a:pPr algn="r"/>
            <a:r>
              <a:rPr lang="it-IT" sz="3200" b="1" dirty="0" err="1" smtClean="0">
                <a:solidFill>
                  <a:srgbClr val="00FF00"/>
                </a:solidFill>
              </a:rPr>
              <a:t>Okan</a:t>
            </a:r>
            <a:r>
              <a:rPr lang="it-IT" sz="3200" b="1" dirty="0" smtClean="0">
                <a:solidFill>
                  <a:srgbClr val="00FF00"/>
                </a:solidFill>
              </a:rPr>
              <a:t> </a:t>
            </a:r>
            <a:r>
              <a:rPr lang="it-IT" sz="3200" b="1" dirty="0" err="1">
                <a:solidFill>
                  <a:srgbClr val="00FF00"/>
                </a:solidFill>
              </a:rPr>
              <a:t>Demir</a:t>
            </a:r>
            <a:endParaRPr lang="it-IT" sz="3200" b="1" dirty="0">
              <a:solidFill>
                <a:srgbClr val="00FF00"/>
              </a:solidFill>
            </a:endParaRPr>
          </a:p>
          <a:p>
            <a:pPr algn="r"/>
            <a:r>
              <a:rPr lang="it-IT" sz="2000" b="1" dirty="0"/>
              <a:t>38.demir@gmail.com</a:t>
            </a:r>
          </a:p>
          <a:p>
            <a:pPr algn="r"/>
            <a:r>
              <a:rPr lang="it-IT" sz="2000" b="1" dirty="0"/>
              <a:t>demirokan38@hotmail.com</a:t>
            </a:r>
          </a:p>
          <a:p>
            <a:pPr algn="r"/>
            <a:r>
              <a:rPr lang="it-IT" sz="2000" b="1" dirty="0"/>
              <a:t>demirokan38@yahoo.com</a:t>
            </a:r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2779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7240" y="4077072"/>
            <a:ext cx="7543800" cy="1714128"/>
          </a:xfrm>
        </p:spPr>
        <p:txBody>
          <a:bodyPr/>
          <a:lstStyle/>
          <a:p>
            <a:r>
              <a:rPr lang="en-GB" sz="5400" dirty="0" smtClean="0"/>
              <a:t>Natural</a:t>
            </a:r>
            <a:br>
              <a:rPr lang="en-GB" sz="5400" dirty="0" smtClean="0"/>
            </a:br>
            <a:r>
              <a:rPr lang="en-GB" sz="5400" dirty="0" smtClean="0"/>
              <a:t>Sciences</a:t>
            </a:r>
            <a:endParaRPr lang="en-GB" sz="40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648429" y="980728"/>
            <a:ext cx="8064896" cy="48245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nn-NO" sz="3200" b="1" dirty="0">
                <a:solidFill>
                  <a:srgbClr val="00FF00"/>
                </a:solidFill>
              </a:rPr>
              <a:t>Adnan Dinc</a:t>
            </a:r>
          </a:p>
          <a:p>
            <a:pPr algn="r"/>
            <a:r>
              <a:rPr lang="nn-NO" sz="2000" b="1" dirty="0"/>
              <a:t>adnandinc@hotmail.com</a:t>
            </a:r>
          </a:p>
          <a:p>
            <a:pPr algn="r"/>
            <a:r>
              <a:rPr lang="nn-NO" sz="2000" b="1" dirty="0"/>
              <a:t>dincadnan@gmail.com</a:t>
            </a:r>
          </a:p>
          <a:p>
            <a:pPr algn="r"/>
            <a:endParaRPr lang="nn-NO" sz="1200" b="1" dirty="0">
              <a:solidFill>
                <a:srgbClr val="00FF00"/>
              </a:solidFill>
            </a:endParaRPr>
          </a:p>
          <a:p>
            <a:pPr algn="r"/>
            <a:r>
              <a:rPr lang="nn-NO" sz="3200" b="1" dirty="0" smtClean="0">
                <a:solidFill>
                  <a:srgbClr val="00FF00"/>
                </a:solidFill>
              </a:rPr>
              <a:t>Nikos </a:t>
            </a:r>
            <a:r>
              <a:rPr lang="nn-NO" sz="3200" b="1" dirty="0">
                <a:solidFill>
                  <a:srgbClr val="00FF00"/>
                </a:solidFill>
              </a:rPr>
              <a:t>Georgolios</a:t>
            </a:r>
          </a:p>
          <a:p>
            <a:pPr algn="r"/>
            <a:r>
              <a:rPr lang="nn-NO" sz="2000" b="1" dirty="0"/>
              <a:t>ngeorgol@otenet.gr</a:t>
            </a:r>
          </a:p>
          <a:p>
            <a:pPr algn="r"/>
            <a:endParaRPr lang="nn-NO" sz="1200" b="1" dirty="0">
              <a:solidFill>
                <a:srgbClr val="00FF00"/>
              </a:solidFill>
            </a:endParaRPr>
          </a:p>
          <a:p>
            <a:pPr algn="r"/>
            <a:r>
              <a:rPr lang="nn-NO" sz="3200" b="1" dirty="0" smtClean="0">
                <a:solidFill>
                  <a:srgbClr val="00FF00"/>
                </a:solidFill>
              </a:rPr>
              <a:t>Marilena </a:t>
            </a:r>
            <a:r>
              <a:rPr lang="nn-NO" sz="3200" b="1" dirty="0">
                <a:solidFill>
                  <a:srgbClr val="00FF00"/>
                </a:solidFill>
              </a:rPr>
              <a:t>Zarftjian</a:t>
            </a:r>
          </a:p>
          <a:p>
            <a:pPr algn="r"/>
            <a:r>
              <a:rPr lang="nn-NO" sz="2000" b="1" dirty="0" smtClean="0"/>
              <a:t>mazarf12@gmail.com</a:t>
            </a:r>
            <a:endParaRPr lang="nn-NO" sz="2000" b="1" dirty="0"/>
          </a:p>
        </p:txBody>
      </p:sp>
      <p:sp>
        <p:nvSpPr>
          <p:cNvPr id="4" name="Rettangolo 3"/>
          <p:cNvSpPr/>
          <p:nvPr/>
        </p:nvSpPr>
        <p:spPr>
          <a:xfrm rot="20398265">
            <a:off x="-5446" y="898329"/>
            <a:ext cx="5408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Referees List</a:t>
            </a:r>
            <a:endParaRPr lang="en-GB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813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3000">
        <p14:conveyor dir="l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218603"/>
            <a:ext cx="8532440" cy="2152650"/>
          </a:xfrm>
        </p:spPr>
        <p:txBody>
          <a:bodyPr/>
          <a:lstStyle/>
          <a:p>
            <a:pPr algn="ctr"/>
            <a:r>
              <a:rPr lang="it-IT" sz="16600" dirty="0" smtClean="0">
                <a:latin typeface="Edwardian Script ITC" pitchFamily="66" charset="0"/>
              </a:rPr>
              <a:t>End</a:t>
            </a:r>
            <a:endParaRPr lang="en-GB" dirty="0">
              <a:latin typeface="Edwardian Script ITC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Let’s keep working hard!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306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3000">
        <p14:window dir="vert"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to be assigned</a:t>
            </a:r>
            <a:endParaRPr lang="en-US" dirty="0"/>
          </a:p>
        </p:txBody>
      </p:sp>
      <p:sp>
        <p:nvSpPr>
          <p:cNvPr id="8" name="Segnaposto testo verticale 7"/>
          <p:cNvSpPr>
            <a:spLocks noGrp="1"/>
          </p:cNvSpPr>
          <p:nvPr>
            <p:ph type="body" orient="vert" idx="1"/>
          </p:nvPr>
        </p:nvSpPr>
        <p:spPr>
          <a:xfrm>
            <a:off x="1115616" y="685801"/>
            <a:ext cx="6984776" cy="4039343"/>
          </a:xfrm>
        </p:spPr>
        <p:txBody>
          <a:bodyPr vert="horz">
            <a:noAutofit/>
          </a:bodyPr>
          <a:lstStyle/>
          <a:p>
            <a:r>
              <a:rPr lang="en-US" sz="2000" i="1" dirty="0" smtClean="0"/>
              <a:t>Centralization of sent material and first check (issuing-</a:t>
            </a:r>
            <a:r>
              <a:rPr lang="en-US" sz="2000" i="1" dirty="0" err="1" smtClean="0"/>
              <a:t>epm</a:t>
            </a:r>
            <a:r>
              <a:rPr lang="en-US" sz="2000" i="1" dirty="0" smtClean="0"/>
              <a:t>)</a:t>
            </a:r>
          </a:p>
          <a:p>
            <a:r>
              <a:rPr lang="en-US" sz="2000" i="1" dirty="0" smtClean="0"/>
              <a:t>Coordinate the publication of the issue 2/2012 (August)</a:t>
            </a:r>
          </a:p>
          <a:p>
            <a:r>
              <a:rPr lang="en-US" sz="2000" i="1" dirty="0" smtClean="0"/>
              <a:t>Manage the mailer &amp; the mail list</a:t>
            </a:r>
          </a:p>
          <a:p>
            <a:r>
              <a:rPr lang="en-US" sz="2000" i="1" dirty="0" smtClean="0"/>
              <a:t>Manage the online web-sites</a:t>
            </a:r>
          </a:p>
          <a:p>
            <a:r>
              <a:rPr lang="en-US" sz="2000" i="1" dirty="0" smtClean="0"/>
              <a:t>Managing e-twinning activities</a:t>
            </a:r>
          </a:p>
          <a:p>
            <a:r>
              <a:rPr lang="en-US" sz="2000" i="1" dirty="0" smtClean="0"/>
              <a:t>Organize the co-operation with other European magazines</a:t>
            </a:r>
          </a:p>
          <a:p>
            <a:r>
              <a:rPr lang="en-US" sz="2000" i="1" dirty="0" smtClean="0"/>
              <a:t>Organize the co-operation with other European schools and Universities</a:t>
            </a:r>
          </a:p>
          <a:p>
            <a:r>
              <a:rPr lang="en-US" sz="2000" i="1" dirty="0" smtClean="0"/>
              <a:t>Publish EPM products on specific site</a:t>
            </a:r>
          </a:p>
          <a:p>
            <a:r>
              <a:rPr lang="en-US" sz="2000" i="1" dirty="0" smtClean="0"/>
              <a:t>To coordinate the Comenius activities 2013-2015 </a:t>
            </a:r>
          </a:p>
        </p:txBody>
      </p:sp>
    </p:spTree>
    <p:extLst>
      <p:ext uri="{BB962C8B-B14F-4D97-AF65-F5344CB8AC3E}">
        <p14:creationId xmlns:p14="http://schemas.microsoft.com/office/powerpoint/2010/main" val="388789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to be assigned</a:t>
            </a:r>
            <a:endParaRPr lang="en-US" dirty="0"/>
          </a:p>
        </p:txBody>
      </p:sp>
      <p:sp>
        <p:nvSpPr>
          <p:cNvPr id="8" name="Segnaposto testo verticale 7"/>
          <p:cNvSpPr>
            <a:spLocks noGrp="1"/>
          </p:cNvSpPr>
          <p:nvPr>
            <p:ph type="body" orient="vert" idx="1"/>
          </p:nvPr>
        </p:nvSpPr>
        <p:spPr>
          <a:xfrm>
            <a:off x="1115616" y="685801"/>
            <a:ext cx="7056784" cy="4039343"/>
          </a:xfrm>
        </p:spPr>
        <p:txBody>
          <a:bodyPr vert="horz">
            <a:normAutofit fontScale="92500"/>
          </a:bodyPr>
          <a:lstStyle/>
          <a:p>
            <a:r>
              <a:rPr lang="en-US" dirty="0" smtClean="0"/>
              <a:t>To coordinate the funding project activities</a:t>
            </a:r>
          </a:p>
          <a:p>
            <a:r>
              <a:rPr lang="en-US" dirty="0" smtClean="0"/>
              <a:t>To create the 2013 EPM Calendar</a:t>
            </a:r>
          </a:p>
          <a:p>
            <a:r>
              <a:rPr lang="en-US" dirty="0" smtClean="0"/>
              <a:t>To manage the yearly Survey 2012</a:t>
            </a:r>
          </a:p>
          <a:p>
            <a:r>
              <a:rPr lang="en-US" dirty="0" smtClean="0"/>
              <a:t>To organize extra video meetings on specific editorial topics</a:t>
            </a:r>
          </a:p>
          <a:p>
            <a:r>
              <a:rPr lang="en-US" dirty="0" smtClean="0"/>
              <a:t>To organize the 18th </a:t>
            </a:r>
            <a:r>
              <a:rPr lang="en-US" dirty="0" err="1" smtClean="0"/>
              <a:t>EPMeeting</a:t>
            </a:r>
            <a:endParaRPr lang="en-US" dirty="0" smtClean="0"/>
          </a:p>
          <a:p>
            <a:r>
              <a:rPr lang="en-US" dirty="0" smtClean="0"/>
              <a:t>To prepare the final report of the 17th </a:t>
            </a:r>
            <a:r>
              <a:rPr lang="en-US" dirty="0" err="1" smtClean="0"/>
              <a:t>EPMeeting</a:t>
            </a:r>
            <a:r>
              <a:rPr lang="en-US" dirty="0" smtClean="0"/>
              <a:t>, Catania</a:t>
            </a:r>
          </a:p>
          <a:p>
            <a:r>
              <a:rPr lang="en-US" dirty="0" smtClean="0"/>
              <a:t>To prepare the General Index 2003/12</a:t>
            </a:r>
          </a:p>
          <a:p>
            <a:r>
              <a:rPr lang="en-US" dirty="0" smtClean="0"/>
              <a:t>To publish issue 1/2012 (April)</a:t>
            </a:r>
          </a:p>
          <a:p>
            <a:r>
              <a:rPr lang="en-US" dirty="0" smtClean="0"/>
              <a:t>To publish issue 1/2013 (April)</a:t>
            </a:r>
          </a:p>
          <a:p>
            <a:r>
              <a:rPr lang="en-US" dirty="0" smtClean="0"/>
              <a:t>To publish issue 2/2012 (August)</a:t>
            </a:r>
          </a:p>
          <a:p>
            <a:r>
              <a:rPr lang="en-US" dirty="0" smtClean="0"/>
              <a:t>To publish issue 3/2012 (December) 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205194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766921113"/>
              </p:ext>
            </p:extLst>
          </p:nvPr>
        </p:nvGraphicFramePr>
        <p:xfrm>
          <a:off x="36512" y="306896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1731827069"/>
              </p:ext>
            </p:extLst>
          </p:nvPr>
        </p:nvGraphicFramePr>
        <p:xfrm>
          <a:off x="7268" y="404664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525879340"/>
              </p:ext>
            </p:extLst>
          </p:nvPr>
        </p:nvGraphicFramePr>
        <p:xfrm>
          <a:off x="0" y="576064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3456384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0" y="-36004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180020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4032448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0" y="-36004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180020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4032448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0" y="-36004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1800200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2539238832"/>
              </p:ext>
            </p:extLst>
          </p:nvPr>
        </p:nvGraphicFramePr>
        <p:xfrm>
          <a:off x="35496" y="4032448"/>
          <a:ext cx="9144000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4645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 dir="in"/>
      </p:transition>
    </mc:Choice>
    <mc:Fallback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lementa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191</TotalTime>
  <Words>585</Words>
  <Application>Microsoft Office PowerPoint</Application>
  <PresentationFormat>Presentazione su schermo (4:3)</PresentationFormat>
  <Paragraphs>181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Elementare</vt:lpstr>
      <vt:lpstr>17th  EPMeeting  From Catania to … </vt:lpstr>
      <vt:lpstr>Overview of the new activities</vt:lpstr>
      <vt:lpstr>Activities to be assigned</vt:lpstr>
      <vt:lpstr>Activities to be assigned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Everyone’s duty</vt:lpstr>
      <vt:lpstr>Everyone’s duty</vt:lpstr>
      <vt:lpstr>English</vt:lpstr>
      <vt:lpstr>Maths</vt:lpstr>
      <vt:lpstr>Physics</vt:lpstr>
      <vt:lpstr>Computer Science</vt:lpstr>
      <vt:lpstr>History</vt:lpstr>
      <vt:lpstr>Technology &amp; Nanotech</vt:lpstr>
      <vt:lpstr>Biology</vt:lpstr>
      <vt:lpstr>Chemistry</vt:lpstr>
      <vt:lpstr>Natural Sciences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17th  EPMeeting  From Brasov to Catania</dc:title>
  <dc:creator>Andrea</dc:creator>
  <cp:lastModifiedBy>Allievo</cp:lastModifiedBy>
  <cp:revision>36</cp:revision>
  <dcterms:created xsi:type="dcterms:W3CDTF">2012-08-19T09:08:10Z</dcterms:created>
  <dcterms:modified xsi:type="dcterms:W3CDTF">2012-09-28T09:15:06Z</dcterms:modified>
</cp:coreProperties>
</file>